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2"/>
  </p:notesMasterIdLst>
  <p:handoutMasterIdLst>
    <p:handoutMasterId r:id="rId43"/>
  </p:handoutMasterIdLst>
  <p:sldIdLst>
    <p:sldId id="279" r:id="rId3"/>
    <p:sldId id="318" r:id="rId4"/>
    <p:sldId id="319" r:id="rId5"/>
    <p:sldId id="260" r:id="rId6"/>
    <p:sldId id="323" r:id="rId7"/>
    <p:sldId id="324" r:id="rId8"/>
    <p:sldId id="326" r:id="rId9"/>
    <p:sldId id="325" r:id="rId10"/>
    <p:sldId id="330" r:id="rId11"/>
    <p:sldId id="327" r:id="rId12"/>
    <p:sldId id="329" r:id="rId13"/>
    <p:sldId id="328" r:id="rId14"/>
    <p:sldId id="331" r:id="rId15"/>
    <p:sldId id="332" r:id="rId16"/>
    <p:sldId id="333" r:id="rId17"/>
    <p:sldId id="334" r:id="rId18"/>
    <p:sldId id="335" r:id="rId19"/>
    <p:sldId id="336" r:id="rId20"/>
    <p:sldId id="337" r:id="rId21"/>
    <p:sldId id="338" r:id="rId22"/>
    <p:sldId id="339" r:id="rId23"/>
    <p:sldId id="340" r:id="rId24"/>
    <p:sldId id="341" r:id="rId25"/>
    <p:sldId id="342" r:id="rId26"/>
    <p:sldId id="343" r:id="rId27"/>
    <p:sldId id="344" r:id="rId28"/>
    <p:sldId id="345" r:id="rId29"/>
    <p:sldId id="346" r:id="rId30"/>
    <p:sldId id="347" r:id="rId31"/>
    <p:sldId id="348" r:id="rId32"/>
    <p:sldId id="349" r:id="rId33"/>
    <p:sldId id="350" r:id="rId34"/>
    <p:sldId id="351" r:id="rId35"/>
    <p:sldId id="352" r:id="rId36"/>
    <p:sldId id="353" r:id="rId37"/>
    <p:sldId id="354" r:id="rId38"/>
    <p:sldId id="355" r:id="rId39"/>
    <p:sldId id="356" r:id="rId40"/>
    <p:sldId id="322"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2" autoAdjust="0"/>
    <p:restoredTop sz="86408" autoAdjust="0"/>
  </p:normalViewPr>
  <p:slideViewPr>
    <p:cSldViewPr>
      <p:cViewPr varScale="1">
        <p:scale>
          <a:sx n="109" d="100"/>
          <a:sy n="109" d="100"/>
        </p:scale>
        <p:origin x="145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9" d="100"/>
          <a:sy n="59" d="100"/>
        </p:scale>
        <p:origin x="-1404"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C1016C-A17E-41E8-B59A-275899110955}" type="datetimeFigureOut">
              <a:rPr lang="en-US" smtClean="0"/>
              <a:pPr/>
              <a:t>1/17/2020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0180D5F-3D21-47D9-8400-A0D259515F8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E25612-1F6D-42B4-A2F4-8EF970EE7EB6}" type="datetimeFigureOut">
              <a:rPr lang="en-US" smtClean="0"/>
              <a:pPr/>
              <a:t>1/17/2020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E17C11-4F7D-4A78-BD37-5EBD932631C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3941601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0406817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4747343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42891753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5434235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6636746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8984504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0402460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1340285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4043251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2743766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0326575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3349478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41765011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243308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8435235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4090888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40037634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2114702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8933550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9505655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5879609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7184668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7107040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9859018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9488218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21780379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7244116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5866285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8035039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46552312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2841806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5574422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5854461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732407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0942700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8507537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17440912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5469387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23282218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2FAFE7-0F51-4E12-9C34-C03C271DD57F}"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22919687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2FAFE7-0F51-4E12-9C34-C03C271DD57F}" type="datetimeFigureOut">
              <a:rPr lang="en-US" smtClean="0"/>
              <a:pPr/>
              <a:t>1/17/2020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17286662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2FAFE7-0F51-4E12-9C34-C03C271DD57F}" type="datetimeFigureOut">
              <a:rPr lang="en-US" smtClean="0"/>
              <a:pPr/>
              <a:t>1/17/2020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40204121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2FAFE7-0F51-4E12-9C34-C03C271DD57F}" type="datetimeFigureOut">
              <a:rPr lang="en-US" smtClean="0"/>
              <a:pPr/>
              <a:t>1/17/2020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39188858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2FAFE7-0F51-4E12-9C34-C03C271DD57F}"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3065699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09800" y="304800"/>
            <a:ext cx="6477000" cy="808038"/>
          </a:xfrm>
        </p:spPr>
        <p:txBody>
          <a:bodyPr>
            <a:normAutofit/>
          </a:bodyPr>
          <a:lstStyle>
            <a:lvl1pPr>
              <a:defRPr sz="3200" b="1">
                <a:solidFill>
                  <a:schemeClr val="accent1"/>
                </a:solidFill>
                <a:effectLst>
                  <a:outerShdw blurRad="38100" dist="38100" dir="2700000" algn="tl">
                    <a:srgbClr val="000000">
                      <a:alpha val="43137"/>
                    </a:srgbClr>
                  </a:outerShdw>
                </a:effectLst>
                <a:latin typeface="Arial" pitchFamily="34" charset="0"/>
                <a:cs typeface="Arial"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4pPr>
              <a:buFont typeface="Arial" pitchFamily="34" charset="0"/>
              <a:buChar char="•"/>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2FAFE7-0F51-4E12-9C34-C03C271DD57F}"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40094517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36839669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853178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C2C84B-E149-4EEB-A458-06952A338966}"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C2C84B-E149-4EEB-A458-06952A338966}" type="datetimeFigureOut">
              <a:rPr lang="en-US" smtClean="0"/>
              <a:pPr/>
              <a:t>1/17/2020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C2C84B-E149-4EEB-A458-06952A338966}" type="datetimeFigureOut">
              <a:rPr lang="en-US" smtClean="0"/>
              <a:pPr/>
              <a:t>1/17/2020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C2C84B-E149-4EEB-A458-06952A338966}" type="datetimeFigureOut">
              <a:rPr lang="en-US" smtClean="0"/>
              <a:pPr/>
              <a:t>1/17/2020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C2C84B-E149-4EEB-A458-06952A338966}"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C2C84B-E149-4EEB-A458-06952A338966}"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C2C84B-E149-4EEB-A458-06952A338966}" type="datetimeFigureOut">
              <a:rPr lang="en-US" smtClean="0"/>
              <a:pPr/>
              <a:t>1/17/2020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9FC42B-58F3-4440-990D-9305636B8BC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2FAFE7-0F51-4E12-9C34-C03C271DD57F}" type="datetimeFigureOut">
              <a:rPr lang="en-US" smtClean="0"/>
              <a:pPr/>
              <a:t>1/17/2020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4B0F13-5EBC-4480-B953-33D6F26966D6}" type="slidenum">
              <a:rPr lang="en-US" smtClean="0"/>
              <a:pPr/>
              <a:t>‹#›</a:t>
            </a:fld>
            <a:endParaRPr lang="en-US"/>
          </a:p>
        </p:txBody>
      </p:sp>
    </p:spTree>
    <p:extLst>
      <p:ext uri="{BB962C8B-B14F-4D97-AF65-F5344CB8AC3E}">
        <p14:creationId xmlns:p14="http://schemas.microsoft.com/office/powerpoint/2010/main" val="23421760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3.jpe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4.jpeg"/><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9.xml"/><Relationship Id="rId1" Type="http://schemas.openxmlformats.org/officeDocument/2006/relationships/slideLayout" Target="../slideLayouts/slideLayout13.xml"/><Relationship Id="rId5" Type="http://schemas.openxmlformats.org/officeDocument/2006/relationships/image" Target="../media/image4.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19941" y="0"/>
            <a:ext cx="7212853"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marL="0" marR="0" lvl="0" indent="0" algn="ctr" defTabSz="10188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919941" cy="6858000"/>
          </a:xfrm>
          <a:prstGeom prst="rect">
            <a:avLst/>
          </a:prstGeom>
          <a:noFill/>
          <a:ln w="9525">
            <a:noFill/>
            <a:miter lim="800000"/>
            <a:headEnd/>
            <a:tailEnd/>
          </a:ln>
        </p:spPr>
      </p:pic>
      <p:sp>
        <p:nvSpPr>
          <p:cNvPr id="8" name="TextBox 7"/>
          <p:cNvSpPr txBox="1"/>
          <p:nvPr/>
        </p:nvSpPr>
        <p:spPr>
          <a:xfrm>
            <a:off x="2200087" y="2057322"/>
            <a:ext cx="6674971" cy="595319"/>
          </a:xfrm>
          <a:prstGeom prst="rect">
            <a:avLst/>
          </a:prstGeom>
          <a:noFill/>
        </p:spPr>
        <p:txBody>
          <a:bodyPr lIns="101882" tIns="50941" rIns="101882" bIns="50941">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5092700" algn="r"/>
                <a:tab pos="6051550" algn="r"/>
              </a:tabLst>
              <a:defRPr/>
            </a:pPr>
            <a:r>
              <a:rPr kumimoji="0" lang="en-US" sz="3200" b="1" i="0" u="none" strike="noStrike" kern="1200" cap="none" spc="0" normalizeH="0" baseline="0" noProof="0" dirty="0">
                <a:ln>
                  <a:noFill/>
                </a:ln>
                <a:solidFill>
                  <a:srgbClr val="4F81BD"/>
                </a:solidFill>
                <a:effectLst/>
                <a:uLnTx/>
                <a:uFillTx/>
                <a:latin typeface="Arial" pitchFamily="34" charset="0"/>
                <a:ea typeface="+mn-ea"/>
                <a:cs typeface="Arial" pitchFamily="34" charset="0"/>
              </a:rPr>
              <a:t>Secure Acquisition </a:t>
            </a:r>
          </a:p>
        </p:txBody>
      </p:sp>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9" name="Rectangle 3"/>
          <p:cNvSpPr txBox="1">
            <a:spLocks/>
          </p:cNvSpPr>
          <p:nvPr/>
        </p:nvSpPr>
        <p:spPr bwMode="auto">
          <a:xfrm>
            <a:off x="2489573" y="2673948"/>
            <a:ext cx="6096000" cy="275527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fontScale="92500" lnSpcReduction="10000"/>
          </a:bodyPr>
          <a:lstStyle/>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A Detailed Approach to Building a Consistently Secure Acquisition Process</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Course Architects:</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Dan Shoemaker,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Anne Kohnke,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Nancy R. Mead,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3" name="Picture 2">
            <a:extLst>
              <a:ext uri="{FF2B5EF4-FFF2-40B4-BE49-F238E27FC236}">
                <a16:creationId xmlns:a16="http://schemas.microsoft.com/office/drawing/2014/main" id="{B0D60429-6344-4AF1-88D1-404E9829F0C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57400" y="6238684"/>
            <a:ext cx="2212765" cy="425144"/>
          </a:xfrm>
          <a:prstGeom prst="rect">
            <a:avLst/>
          </a:prstGeom>
        </p:spPr>
      </p:pic>
    </p:spTree>
  </p:cSld>
  <p:clrMapOvr>
    <a:masterClrMapping/>
  </p:clrMapOvr>
  <p:transition>
    <p:pull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600200" y="131992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In reviewing requirements documents, SEI typically found that security requirements, when they exist, are in a section by themselves and have been copied from a generic set of security requirements.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requirements elicitation and analysis that is needed to get a better set of security requirements seldom takes place.</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Much of the study of requirements engineering research and practice has addressed the capabilities that the system will provide. </a:t>
            </a: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The Problem With Secure Requirements</a:t>
            </a:r>
          </a:p>
        </p:txBody>
      </p:sp>
    </p:spTree>
    <p:extLst>
      <p:ext uri="{BB962C8B-B14F-4D97-AF65-F5344CB8AC3E}">
        <p14:creationId xmlns:p14="http://schemas.microsoft.com/office/powerpoint/2010/main" val="4179932253"/>
      </p:ext>
    </p:extLst>
  </p:cSld>
  <p:clrMapOvr>
    <a:masterClrMapping/>
  </p:clrMapOvr>
  <p:transition>
    <p:pull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331643"/>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So a lot of attention is given to the functionality of the system, from the user’s perspective</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But little attention is given to what the system should not do.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For instance, in one discussion on requirements prioritization for a specific large system, ease of use was assigned a higher priority than security requirements. </a:t>
            </a: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The Problem With Secure Requirements</a:t>
            </a:r>
          </a:p>
        </p:txBody>
      </p:sp>
    </p:spTree>
    <p:extLst>
      <p:ext uri="{BB962C8B-B14F-4D97-AF65-F5344CB8AC3E}">
        <p14:creationId xmlns:p14="http://schemas.microsoft.com/office/powerpoint/2010/main" val="3659933179"/>
      </p:ext>
    </p:extLst>
  </p:cSld>
  <p:clrMapOvr>
    <a:masterClrMapping/>
  </p:clrMapOvr>
  <p:transition>
    <p:pull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0" y="102404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 key problem is that, if security requirements are not effectively defined, the resulting system cannot be effectively evaluated for success or failure prior to implementation.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Security requirements are often missing in the requirements elicitation process and tend to be neglected subsequently.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In addition to employing applicable software engineering techniques, the organization must understand how to incorporate the techniques into its existing software development processes (Linger, 1998).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That is the reason to embed security requirements instruction into general courses in requirements elicitation and documentation. </a:t>
            </a: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The Problem With Secure Requirements</a:t>
            </a:r>
          </a:p>
        </p:txBody>
      </p:sp>
    </p:spTree>
    <p:extLst>
      <p:ext uri="{BB962C8B-B14F-4D97-AF65-F5344CB8AC3E}">
        <p14:creationId xmlns:p14="http://schemas.microsoft.com/office/powerpoint/2010/main" val="329401783"/>
      </p:ext>
    </p:extLst>
  </p:cSld>
  <p:clrMapOvr>
    <a:masterClrMapping/>
  </p:clrMapOvr>
  <p:transition>
    <p:pull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10" name="Title 1"/>
          <p:cNvSpPr>
            <a:spLocks noGrp="1"/>
          </p:cNvSpPr>
          <p:nvPr>
            <p:ph type="title"/>
          </p:nvPr>
        </p:nvSpPr>
        <p:spPr>
          <a:xfrm>
            <a:off x="1553310" y="2438400"/>
            <a:ext cx="7619998" cy="609600"/>
          </a:xfrm>
        </p:spPr>
        <p:txBody>
          <a:bodyPr>
            <a:noAutofit/>
          </a:bodyPr>
          <a:lstStyle/>
          <a:p>
            <a:pPr>
              <a:tabLst>
                <a:tab pos="5092700" algn="r"/>
                <a:tab pos="6051550" algn="r"/>
              </a:tabLst>
            </a:pPr>
            <a:r>
              <a:rPr lang="en-US" sz="3600" dirty="0"/>
              <a:t>Developing the </a:t>
            </a:r>
            <a:br>
              <a:rPr lang="en-US" sz="3600" dirty="0"/>
            </a:br>
            <a:r>
              <a:rPr lang="en-US" sz="3600" dirty="0"/>
              <a:t>Software Requirements Specification</a:t>
            </a:r>
            <a:br>
              <a:rPr lang="en-US" sz="3600" dirty="0"/>
            </a:br>
            <a:br>
              <a:rPr lang="en-US" sz="3600" dirty="0"/>
            </a:br>
            <a:r>
              <a:rPr lang="en-US" sz="3600" dirty="0"/>
              <a:t>Introduction to the Process</a:t>
            </a:r>
          </a:p>
        </p:txBody>
      </p:sp>
    </p:spTree>
    <p:extLst>
      <p:ext uri="{BB962C8B-B14F-4D97-AF65-F5344CB8AC3E}">
        <p14:creationId xmlns:p14="http://schemas.microsoft.com/office/powerpoint/2010/main" val="3094422482"/>
      </p:ext>
    </p:extLst>
  </p:cSld>
  <p:clrMapOvr>
    <a:masterClrMapping/>
  </p:clrMapOvr>
  <p:transition>
    <p:pull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752600" y="1610591"/>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400" dirty="0">
                <a:solidFill>
                  <a:srgbClr val="FFC000"/>
                </a:solidFill>
                <a:latin typeface="Arial" pitchFamily="34" charset="0"/>
                <a:cs typeface="Arial" pitchFamily="34" charset="0"/>
              </a:rPr>
              <a:t>The aim of this session is to:</a:t>
            </a:r>
          </a:p>
          <a:p>
            <a:pPr marL="342900" indent="-342900">
              <a:buFont typeface="Arial" panose="020B0604020202020204" pitchFamily="34" charset="0"/>
              <a:buChar char="•"/>
            </a:pPr>
            <a:r>
              <a:rPr lang="en-US" sz="2400" dirty="0">
                <a:solidFill>
                  <a:srgbClr val="FFC000"/>
                </a:solidFill>
                <a:latin typeface="Arial" pitchFamily="34" charset="0"/>
                <a:cs typeface="Arial" pitchFamily="34" charset="0"/>
              </a:rPr>
              <a:t>Continue to define the SRS</a:t>
            </a:r>
          </a:p>
          <a:p>
            <a:pPr marL="342900" indent="-342900">
              <a:buFont typeface="Arial" panose="020B0604020202020204" pitchFamily="34" charset="0"/>
              <a:buChar char="•"/>
            </a:pPr>
            <a:r>
              <a:rPr lang="en-US" sz="2400" dirty="0">
                <a:solidFill>
                  <a:srgbClr val="FFC000"/>
                </a:solidFill>
                <a:latin typeface="Arial" pitchFamily="34" charset="0"/>
                <a:cs typeface="Arial" pitchFamily="34" charset="0"/>
              </a:rPr>
              <a:t>Outline the general structure of the process</a:t>
            </a:r>
          </a:p>
          <a:p>
            <a:pPr marL="342900" indent="-342900">
              <a:buFont typeface="Arial" panose="020B0604020202020204" pitchFamily="34" charset="0"/>
              <a:buChar char="•"/>
            </a:pPr>
            <a:r>
              <a:rPr lang="en-US" sz="2400" dirty="0">
                <a:solidFill>
                  <a:srgbClr val="FFC000"/>
                </a:solidFill>
                <a:latin typeface="Arial" pitchFamily="34" charset="0"/>
                <a:cs typeface="Arial" pitchFamily="34" charset="0"/>
              </a:rPr>
              <a:t>Differentiate between specification techniques</a:t>
            </a:r>
          </a:p>
          <a:p>
            <a:pPr marL="342900" indent="-342900">
              <a:buFont typeface="Arial" panose="020B0604020202020204" pitchFamily="34" charset="0"/>
              <a:buChar char="•"/>
            </a:pPr>
            <a:r>
              <a:rPr lang="en-US" sz="2400" dirty="0">
                <a:solidFill>
                  <a:srgbClr val="FFC000"/>
                </a:solidFill>
                <a:latin typeface="Arial" pitchFamily="34" charset="0"/>
                <a:cs typeface="Arial" pitchFamily="34" charset="0"/>
              </a:rPr>
              <a:t>Differentiate between specification and design</a:t>
            </a:r>
          </a:p>
          <a:p>
            <a:pPr marL="342900" indent="-342900">
              <a:buFont typeface="Arial" panose="020B0604020202020204" pitchFamily="34" charset="0"/>
              <a:buChar char="•"/>
            </a:pPr>
            <a:r>
              <a:rPr lang="en-US" sz="2400" dirty="0">
                <a:solidFill>
                  <a:srgbClr val="FFC000"/>
                </a:solidFill>
                <a:latin typeface="Arial" pitchFamily="34" charset="0"/>
                <a:cs typeface="Arial" pitchFamily="34" charset="0"/>
              </a:rPr>
              <a:t>Introduce software process frameworks</a:t>
            </a: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The Aim of This Session</a:t>
            </a:r>
          </a:p>
        </p:txBody>
      </p:sp>
    </p:spTree>
    <p:extLst>
      <p:ext uri="{BB962C8B-B14F-4D97-AF65-F5344CB8AC3E}">
        <p14:creationId xmlns:p14="http://schemas.microsoft.com/office/powerpoint/2010/main" val="1637313948"/>
      </p:ext>
    </p:extLst>
  </p:cSld>
  <p:clrMapOvr>
    <a:masterClrMapping/>
  </p:clrMapOvr>
  <p:transition>
    <p:pull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0" y="102404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Requirements starts when we recognize that we have a problem</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It ends when we've formulated a complete description of the external behavior of the software to be built</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This includes the formal documentation all interfaces between the software and its environment</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 </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IEEE STD-830-96 defines a requirement as a condition or capability required to solve a problem or achieve an objective.</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 </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It is recorded in a Software Requirements Specification, which provides a complete description of a product's external behavior</a:t>
            </a: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Summary of Last Session</a:t>
            </a:r>
          </a:p>
        </p:txBody>
      </p:sp>
    </p:spTree>
    <p:extLst>
      <p:ext uri="{BB962C8B-B14F-4D97-AF65-F5344CB8AC3E}">
        <p14:creationId xmlns:p14="http://schemas.microsoft.com/office/powerpoint/2010/main" val="967969118"/>
      </p:ext>
    </p:extLst>
  </p:cSld>
  <p:clrMapOvr>
    <a:masterClrMapping/>
  </p:clrMapOvr>
  <p:transition>
    <p:pull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331643"/>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resources required to produce an SRS are overhead to the  process, so why go to the trouble?</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 complete and correct SRS makes the software process more cost effective (Fagan, 1974)</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Requirements errors are logical errors, so they are hard to see</a:t>
            </a:r>
          </a:p>
          <a:p>
            <a:br>
              <a:rPr lang="en-US" sz="2200" dirty="0">
                <a:solidFill>
                  <a:srgbClr val="FFC000"/>
                </a:solidFill>
                <a:latin typeface="Arial" pitchFamily="34" charset="0"/>
                <a:cs typeface="Arial" pitchFamily="34" charset="0"/>
              </a:rPr>
            </a:br>
            <a:endParaRPr lang="en-US" sz="22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Summary of the Problem</a:t>
            </a:r>
          </a:p>
        </p:txBody>
      </p:sp>
    </p:spTree>
    <p:extLst>
      <p:ext uri="{BB962C8B-B14F-4D97-AF65-F5344CB8AC3E}">
        <p14:creationId xmlns:p14="http://schemas.microsoft.com/office/powerpoint/2010/main" val="1641234231"/>
      </p:ext>
    </p:extLst>
  </p:cSld>
  <p:clrMapOvr>
    <a:masterClrMapping/>
  </p:clrMapOvr>
  <p:transition>
    <p:pull di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331643"/>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Requirements are produced in incremental steps involving</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problem analysis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product description</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b="1" dirty="0">
                <a:latin typeface="Arial" pitchFamily="34" charset="0"/>
                <a:cs typeface="Arial" pitchFamily="34" charset="0"/>
              </a:rPr>
              <a:t>Problem analysis:</a:t>
            </a:r>
            <a:r>
              <a:rPr lang="en-US" sz="2200" dirty="0">
                <a:latin typeface="Arial" pitchFamily="34" charset="0"/>
                <a:cs typeface="Arial" pitchFamily="34" charset="0"/>
              </a:rPr>
              <a:t> </a:t>
            </a:r>
            <a:r>
              <a:rPr lang="en-US" sz="2200" dirty="0">
                <a:solidFill>
                  <a:srgbClr val="FFC000"/>
                </a:solidFill>
                <a:latin typeface="Arial" pitchFamily="34" charset="0"/>
                <a:cs typeface="Arial" pitchFamily="34" charset="0"/>
              </a:rPr>
              <a:t>expands information, understands the problem and trades off constraints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b="1" dirty="0">
                <a:latin typeface="Arial" pitchFamily="34" charset="0"/>
                <a:cs typeface="Arial" pitchFamily="34" charset="0"/>
              </a:rPr>
              <a:t>Product description: </a:t>
            </a:r>
            <a:r>
              <a:rPr lang="en-US" sz="2200" dirty="0">
                <a:solidFill>
                  <a:srgbClr val="FFC000"/>
                </a:solidFill>
                <a:latin typeface="Arial" pitchFamily="34" charset="0"/>
                <a:cs typeface="Arial" pitchFamily="34" charset="0"/>
              </a:rPr>
              <a:t>provides a complete description of the expected external behavior, eliminates inconsistencies and ambiguities</a:t>
            </a:r>
          </a:p>
          <a:p>
            <a:br>
              <a:rPr lang="en-US" sz="2200" dirty="0">
                <a:solidFill>
                  <a:srgbClr val="FFC000"/>
                </a:solidFill>
                <a:latin typeface="Arial" pitchFamily="34" charset="0"/>
                <a:cs typeface="Arial" pitchFamily="34" charset="0"/>
              </a:rPr>
            </a:br>
            <a:endParaRPr lang="en-US" sz="22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The Requirements Process</a:t>
            </a:r>
          </a:p>
        </p:txBody>
      </p:sp>
    </p:spTree>
    <p:extLst>
      <p:ext uri="{BB962C8B-B14F-4D97-AF65-F5344CB8AC3E}">
        <p14:creationId xmlns:p14="http://schemas.microsoft.com/office/powerpoint/2010/main" val="3132577907"/>
      </p:ext>
    </p:extLst>
  </p:cSld>
  <p:clrMapOvr>
    <a:masterClrMapping/>
  </p:clrMapOvr>
  <p:transition>
    <p:pull di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331643"/>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Problem analysis is </a:t>
            </a:r>
            <a:r>
              <a:rPr lang="en-US" sz="2200" dirty="0">
                <a:latin typeface="Arial" pitchFamily="34" charset="0"/>
                <a:cs typeface="Arial" pitchFamily="34" charset="0"/>
              </a:rPr>
              <a:t>brainstorming</a:t>
            </a:r>
            <a:r>
              <a:rPr lang="en-US" sz="2200" dirty="0">
                <a:solidFill>
                  <a:srgbClr val="FFC000"/>
                </a:solidFill>
                <a:latin typeface="Arial" pitchFamily="34" charset="0"/>
                <a:cs typeface="Arial" pitchFamily="34" charset="0"/>
              </a:rPr>
              <a:t> and </a:t>
            </a:r>
            <a:r>
              <a:rPr lang="en-US" sz="2200" dirty="0">
                <a:latin typeface="Arial" pitchFamily="34" charset="0"/>
                <a:cs typeface="Arial" pitchFamily="34" charset="0"/>
              </a:rPr>
              <a:t>information gathering </a:t>
            </a:r>
            <a:r>
              <a:rPr lang="en-US" sz="2200" dirty="0">
                <a:solidFill>
                  <a:srgbClr val="FFC000"/>
                </a:solidFill>
                <a:latin typeface="Arial" pitchFamily="34" charset="0"/>
                <a:cs typeface="Arial" pitchFamily="34" charset="0"/>
              </a:rPr>
              <a:t>aimed at identifying all constraints on the solution</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In this phase the engineer: </a:t>
            </a:r>
          </a:p>
          <a:p>
            <a:pPr marL="800100" lvl="1" indent="-342900">
              <a:buFont typeface="Arial" panose="020B0604020202020204" pitchFamily="34" charset="0"/>
              <a:buChar char="•"/>
            </a:pPr>
            <a:r>
              <a:rPr lang="en-US" sz="2200" b="1" dirty="0">
                <a:solidFill>
                  <a:srgbClr val="FFC000"/>
                </a:solidFill>
                <a:latin typeface="Arial" pitchFamily="34" charset="0"/>
                <a:cs typeface="Arial" pitchFamily="34" charset="0"/>
              </a:rPr>
              <a:t>trades off constraints</a:t>
            </a:r>
          </a:p>
          <a:p>
            <a:pPr marL="800100" lvl="1" indent="-342900">
              <a:buFont typeface="Arial" panose="020B0604020202020204" pitchFamily="34" charset="0"/>
              <a:buChar char="•"/>
            </a:pPr>
            <a:r>
              <a:rPr lang="en-US" sz="2200" b="1" dirty="0">
                <a:solidFill>
                  <a:srgbClr val="FFC000"/>
                </a:solidFill>
                <a:latin typeface="Arial" pitchFamily="34" charset="0"/>
                <a:cs typeface="Arial" pitchFamily="34" charset="0"/>
              </a:rPr>
              <a:t>gathers and organizes information</a:t>
            </a:r>
          </a:p>
          <a:p>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This phase iterates until a thorough understanding of the problem is achieved </a:t>
            </a:r>
          </a:p>
          <a:p>
            <a:br>
              <a:rPr lang="en-US" sz="2200" dirty="0">
                <a:solidFill>
                  <a:srgbClr val="FFC000"/>
                </a:solidFill>
                <a:latin typeface="Arial" pitchFamily="34" charset="0"/>
                <a:cs typeface="Arial" pitchFamily="34" charset="0"/>
              </a:rPr>
            </a:br>
            <a:endParaRPr lang="en-US" sz="22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Problem Analysis v. Product Description</a:t>
            </a:r>
          </a:p>
        </p:txBody>
      </p:sp>
    </p:spTree>
    <p:extLst>
      <p:ext uri="{BB962C8B-B14F-4D97-AF65-F5344CB8AC3E}">
        <p14:creationId xmlns:p14="http://schemas.microsoft.com/office/powerpoint/2010/main" val="3650371629"/>
      </p:ext>
    </p:extLst>
  </p:cSld>
  <p:clrMapOvr>
    <a:masterClrMapping/>
  </p:clrMapOvr>
  <p:transition>
    <p:pull di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331643"/>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actual SRS document is the tangible result of the </a:t>
            </a:r>
            <a:r>
              <a:rPr lang="en-US" sz="2200" dirty="0">
                <a:latin typeface="Arial" pitchFamily="34" charset="0"/>
                <a:cs typeface="Arial" pitchFamily="34" charset="0"/>
              </a:rPr>
              <a:t>product description </a:t>
            </a:r>
            <a:r>
              <a:rPr lang="en-US" sz="2200" dirty="0">
                <a:solidFill>
                  <a:srgbClr val="FFC000"/>
                </a:solidFill>
                <a:latin typeface="Arial" pitchFamily="34" charset="0"/>
                <a:cs typeface="Arial" pitchFamily="34" charset="0"/>
              </a:rPr>
              <a:t>phase</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That artifact </a:t>
            </a:r>
            <a:r>
              <a:rPr lang="en-US" sz="2200" b="1" dirty="0">
                <a:solidFill>
                  <a:srgbClr val="FFC000"/>
                </a:solidFill>
                <a:latin typeface="Arial" pitchFamily="34" charset="0"/>
                <a:cs typeface="Arial" pitchFamily="34" charset="0"/>
              </a:rPr>
              <a:t>explicitly </a:t>
            </a:r>
            <a:r>
              <a:rPr lang="en-US" sz="2200" dirty="0">
                <a:solidFill>
                  <a:srgbClr val="FFC000"/>
                </a:solidFill>
                <a:latin typeface="Arial" pitchFamily="34" charset="0"/>
                <a:cs typeface="Arial" pitchFamily="34" charset="0"/>
              </a:rPr>
              <a:t>and </a:t>
            </a:r>
            <a:r>
              <a:rPr lang="en-US" sz="2200" b="1" dirty="0">
                <a:solidFill>
                  <a:srgbClr val="FFC000"/>
                </a:solidFill>
                <a:latin typeface="Arial" pitchFamily="34" charset="0"/>
                <a:cs typeface="Arial" pitchFamily="34" charset="0"/>
              </a:rPr>
              <a:t>formally</a:t>
            </a:r>
            <a:r>
              <a:rPr lang="en-US" sz="2200" dirty="0">
                <a:solidFill>
                  <a:srgbClr val="FFC000"/>
                </a:solidFill>
                <a:latin typeface="Arial" pitchFamily="34" charset="0"/>
                <a:cs typeface="Arial" pitchFamily="34" charset="0"/>
              </a:rPr>
              <a:t> defines the expected behavior of the software to be developed</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behavior </a:t>
            </a:r>
            <a:r>
              <a:rPr lang="en-US" sz="2200" dirty="0">
                <a:latin typeface="Arial" pitchFamily="34" charset="0"/>
                <a:cs typeface="Arial" pitchFamily="34" charset="0"/>
              </a:rPr>
              <a:t>described</a:t>
            </a:r>
            <a:r>
              <a:rPr lang="en-US" sz="2200" dirty="0">
                <a:solidFill>
                  <a:srgbClr val="FFC000"/>
                </a:solidFill>
                <a:latin typeface="Arial" pitchFamily="34" charset="0"/>
                <a:cs typeface="Arial" pitchFamily="34" charset="0"/>
              </a:rPr>
              <a:t> represents the solution to the understood problem</a:t>
            </a:r>
          </a:p>
          <a:p>
            <a:br>
              <a:rPr lang="en-US" sz="2200" dirty="0">
                <a:solidFill>
                  <a:srgbClr val="FFC000"/>
                </a:solidFill>
                <a:latin typeface="Arial" pitchFamily="34" charset="0"/>
                <a:cs typeface="Arial" pitchFamily="34" charset="0"/>
              </a:rPr>
            </a:br>
            <a:endParaRPr lang="en-US" sz="22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Problem Analysis v. Product Description</a:t>
            </a:r>
          </a:p>
        </p:txBody>
      </p:sp>
    </p:spTree>
    <p:extLst>
      <p:ext uri="{BB962C8B-B14F-4D97-AF65-F5344CB8AC3E}">
        <p14:creationId xmlns:p14="http://schemas.microsoft.com/office/powerpoint/2010/main" val="3875137605"/>
      </p:ext>
    </p:extLst>
  </p:cSld>
  <p:clrMapOvr>
    <a:masterClrMapping/>
  </p:clrMapOvr>
  <p:transition>
    <p:pull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1" y="0"/>
            <a:ext cx="7619999"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marL="0" marR="0" lvl="0" indent="0" algn="ctr" defTabSz="10188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12" name="Content Placeholder 2">
            <a:extLst>
              <a:ext uri="{FF2B5EF4-FFF2-40B4-BE49-F238E27FC236}">
                <a16:creationId xmlns:a16="http://schemas.microsoft.com/office/drawing/2014/main" id="{41ED6BC8-D2B8-4BB8-8EAC-C94DCC9AB912}"/>
              </a:ext>
            </a:extLst>
          </p:cNvPr>
          <p:cNvSpPr>
            <a:spLocks noGrp="1"/>
          </p:cNvSpPr>
          <p:nvPr>
            <p:ph idx="1"/>
          </p:nvPr>
        </p:nvSpPr>
        <p:spPr>
          <a:xfrm>
            <a:off x="1524001" y="654816"/>
            <a:ext cx="7561727" cy="5257800"/>
          </a:xfrm>
        </p:spPr>
        <p:txBody>
          <a:bodyPr>
            <a:normAutofit lnSpcReduction="10000"/>
          </a:bodyPr>
          <a:lstStyle/>
          <a:p>
            <a:pPr marL="0" lvl="0" indent="0"/>
            <a:r>
              <a:rPr lang="en-US" sz="1400" dirty="0">
                <a:solidFill>
                  <a:schemeClr val="bg1"/>
                </a:solidFill>
                <a:latin typeface="Times New Roman"/>
                <a:ea typeface="Times New Roman"/>
              </a:rPr>
              <a:t>Copyright 2019 University of Detroit Mercy</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This material has been approved for public release and unlimited distribution except as restricted below.</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NO WARRANTY. THIS UNIVERSITY OF DETROIT MERCY AND SOFTWARE ENGINEERING INSTITUTE MATERIAL IS FURNISHED ON AN “AS-IS” BASIS. UNIVERSITY OF DETROIT MERCY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Any reproduction of this material or portions thereof marked with this legend must also reproduce the disclaimers contained on this slide.</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Although the rights granted by contract do not require course attendance to use this material for U.S. Government purposes, the SEI recommends attendance to ensure proper understanding.</a:t>
            </a:r>
            <a:br>
              <a:rPr lang="en-US" sz="1200" dirty="0">
                <a:solidFill>
                  <a:schemeClr val="bg1"/>
                </a:solidFill>
                <a:latin typeface="Times New Roman"/>
                <a:ea typeface="Times New Roman"/>
              </a:rPr>
            </a:br>
            <a:br>
              <a:rPr lang="en-US" sz="1200" dirty="0">
                <a:solidFill>
                  <a:schemeClr val="bg1"/>
                </a:solidFill>
                <a:latin typeface="Times New Roman"/>
                <a:ea typeface="Times New Roman"/>
              </a:rPr>
            </a:br>
            <a:br>
              <a:rPr lang="en-US" sz="1200" dirty="0">
                <a:solidFill>
                  <a:schemeClr val="bg1"/>
                </a:solidFill>
                <a:latin typeface="Times New Roman"/>
                <a:ea typeface="Times New Roman"/>
              </a:rPr>
            </a:br>
            <a:endParaRPr lang="en-US" sz="1200" dirty="0">
              <a:solidFill>
                <a:schemeClr val="bg1"/>
              </a:solidFill>
              <a:ea typeface="ＭＳ Ｐゴシック" pitchFamily="-107" charset="-128"/>
            </a:endParaRPr>
          </a:p>
        </p:txBody>
      </p:sp>
      <p:pic>
        <p:nvPicPr>
          <p:cNvPr id="13" name="Picture 12">
            <a:extLst>
              <a:ext uri="{FF2B5EF4-FFF2-40B4-BE49-F238E27FC236}">
                <a16:creationId xmlns:a16="http://schemas.microsoft.com/office/drawing/2014/main" id="{545C3E99-22FD-4667-B412-A5F88ADF9EE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6400" y="6203184"/>
            <a:ext cx="2212765" cy="425144"/>
          </a:xfrm>
          <a:prstGeom prst="rect">
            <a:avLst/>
          </a:prstGeom>
        </p:spPr>
      </p:pic>
    </p:spTree>
    <p:extLst>
      <p:ext uri="{BB962C8B-B14F-4D97-AF65-F5344CB8AC3E}">
        <p14:creationId xmlns:p14="http://schemas.microsoft.com/office/powerpoint/2010/main" val="2435678701"/>
      </p:ext>
    </p:extLst>
  </p:cSld>
  <p:clrMapOvr>
    <a:masterClrMapping/>
  </p:clrMapOvr>
  <p:transition>
    <p:pull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331643"/>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actual SRS document is the tangible result of the </a:t>
            </a:r>
            <a:r>
              <a:rPr lang="en-US" sz="2200" dirty="0">
                <a:latin typeface="Arial" pitchFamily="34" charset="0"/>
                <a:cs typeface="Arial" pitchFamily="34" charset="0"/>
              </a:rPr>
              <a:t>product description </a:t>
            </a:r>
            <a:r>
              <a:rPr lang="en-US" sz="2200" dirty="0">
                <a:solidFill>
                  <a:srgbClr val="FFC000"/>
                </a:solidFill>
                <a:latin typeface="Arial" pitchFamily="34" charset="0"/>
                <a:cs typeface="Arial" pitchFamily="34" charset="0"/>
              </a:rPr>
              <a:t>phase</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That artifact </a:t>
            </a:r>
            <a:r>
              <a:rPr lang="en-US" sz="2200" b="1" dirty="0">
                <a:solidFill>
                  <a:srgbClr val="FFC000"/>
                </a:solidFill>
                <a:latin typeface="Arial" pitchFamily="34" charset="0"/>
                <a:cs typeface="Arial" pitchFamily="34" charset="0"/>
              </a:rPr>
              <a:t>explicitly </a:t>
            </a:r>
            <a:r>
              <a:rPr lang="en-US" sz="2200" dirty="0">
                <a:solidFill>
                  <a:srgbClr val="FFC000"/>
                </a:solidFill>
                <a:latin typeface="Arial" pitchFamily="34" charset="0"/>
                <a:cs typeface="Arial" pitchFamily="34" charset="0"/>
              </a:rPr>
              <a:t>and </a:t>
            </a:r>
            <a:r>
              <a:rPr lang="en-US" sz="2200" b="1" dirty="0">
                <a:solidFill>
                  <a:srgbClr val="FFC000"/>
                </a:solidFill>
                <a:latin typeface="Arial" pitchFamily="34" charset="0"/>
                <a:cs typeface="Arial" pitchFamily="34" charset="0"/>
              </a:rPr>
              <a:t>formally</a:t>
            </a:r>
            <a:r>
              <a:rPr lang="en-US" sz="2200" dirty="0">
                <a:solidFill>
                  <a:srgbClr val="FFC000"/>
                </a:solidFill>
                <a:latin typeface="Arial" pitchFamily="34" charset="0"/>
                <a:cs typeface="Arial" pitchFamily="34" charset="0"/>
              </a:rPr>
              <a:t> defines the expected behavior of the software to be developed</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behavior </a:t>
            </a:r>
            <a:r>
              <a:rPr lang="en-US" sz="2200" dirty="0">
                <a:latin typeface="Arial" pitchFamily="34" charset="0"/>
                <a:cs typeface="Arial" pitchFamily="34" charset="0"/>
              </a:rPr>
              <a:t>described</a:t>
            </a:r>
            <a:r>
              <a:rPr lang="en-US" sz="2200" dirty="0">
                <a:solidFill>
                  <a:srgbClr val="FFC000"/>
                </a:solidFill>
                <a:latin typeface="Arial" pitchFamily="34" charset="0"/>
                <a:cs typeface="Arial" pitchFamily="34" charset="0"/>
              </a:rPr>
              <a:t> represents the solution to the understood problem</a:t>
            </a:r>
          </a:p>
          <a:p>
            <a:br>
              <a:rPr lang="en-US" sz="2200" dirty="0">
                <a:solidFill>
                  <a:srgbClr val="FFC000"/>
                </a:solidFill>
                <a:latin typeface="Arial" pitchFamily="34" charset="0"/>
                <a:cs typeface="Arial" pitchFamily="34" charset="0"/>
              </a:rPr>
            </a:br>
            <a:endParaRPr lang="en-US" sz="22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Problem Analysis v. Product Description</a:t>
            </a:r>
          </a:p>
        </p:txBody>
      </p:sp>
    </p:spTree>
    <p:extLst>
      <p:ext uri="{BB962C8B-B14F-4D97-AF65-F5344CB8AC3E}">
        <p14:creationId xmlns:p14="http://schemas.microsoft.com/office/powerpoint/2010/main" val="866635338"/>
      </p:ext>
    </p:extLst>
  </p:cSld>
  <p:clrMapOvr>
    <a:masterClrMapping/>
  </p:clrMapOvr>
  <p:transition>
    <p:pull di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331643"/>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During this phase the engineer:</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organizes and finalizes ideas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resolves or reconciles conflicting views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eliminates all inconsistencies and ambiguities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This phase isn't uniform, since some aspects of the problem may be so familiar they require little understanding...  </a:t>
            </a:r>
            <a:r>
              <a:rPr lang="en-US" sz="2200" b="1" dirty="0">
                <a:latin typeface="Arial" pitchFamily="34" charset="0"/>
                <a:cs typeface="Arial" pitchFamily="34" charset="0"/>
              </a:rPr>
              <a:t>So the SRS is usually written as parts of the problem are solved</a:t>
            </a:r>
          </a:p>
          <a:p>
            <a:br>
              <a:rPr lang="en-US" sz="2200" dirty="0">
                <a:solidFill>
                  <a:srgbClr val="FFC000"/>
                </a:solidFill>
                <a:latin typeface="Arial" pitchFamily="34" charset="0"/>
                <a:cs typeface="Arial" pitchFamily="34" charset="0"/>
              </a:rPr>
            </a:br>
            <a:endParaRPr lang="en-US" sz="22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Problem Analysis v. Product Description</a:t>
            </a:r>
          </a:p>
        </p:txBody>
      </p:sp>
    </p:spTree>
    <p:extLst>
      <p:ext uri="{BB962C8B-B14F-4D97-AF65-F5344CB8AC3E}">
        <p14:creationId xmlns:p14="http://schemas.microsoft.com/office/powerpoint/2010/main" val="1484236443"/>
      </p:ext>
    </p:extLst>
  </p:cSld>
  <p:clrMapOvr>
    <a:masterClrMapping/>
  </p:clrMapOvr>
  <p:transition>
    <p:pull di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331643"/>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latin typeface="Arial" pitchFamily="34" charset="0"/>
                <a:cs typeface="Arial" pitchFamily="34" charset="0"/>
              </a:rPr>
              <a:t>Problem analysis </a:t>
            </a:r>
            <a:r>
              <a:rPr lang="en-US" sz="2200" dirty="0">
                <a:solidFill>
                  <a:srgbClr val="FFC000"/>
                </a:solidFill>
                <a:latin typeface="Arial" pitchFamily="34" charset="0"/>
                <a:cs typeface="Arial" pitchFamily="34" charset="0"/>
              </a:rPr>
              <a:t>is an activity that encompasses: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trying to find out who the user really is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understanding the needs of each potential user</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learning about the problem</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understanding all of the constraints on the solution</a:t>
            </a:r>
          </a:p>
          <a:p>
            <a:r>
              <a:rPr lang="en-US" sz="2200" dirty="0">
                <a:solidFill>
                  <a:srgbClr val="FFC000"/>
                </a:solidFill>
                <a:latin typeface="Arial" pitchFamily="34" charset="0"/>
                <a:cs typeface="Arial" pitchFamily="34" charset="0"/>
              </a:rPr>
              <a:t> </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goal of problem analysis is to define the product space</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product space is.. the range of possible software solutions that meet all known constraints</a:t>
            </a:r>
          </a:p>
          <a:p>
            <a:br>
              <a:rPr lang="en-US" sz="2200" dirty="0">
                <a:solidFill>
                  <a:srgbClr val="FFC000"/>
                </a:solidFill>
                <a:latin typeface="Arial" pitchFamily="34" charset="0"/>
                <a:cs typeface="Arial" pitchFamily="34" charset="0"/>
              </a:rPr>
            </a:br>
            <a:endParaRPr lang="en-US" sz="22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Problem Analysis Components</a:t>
            </a:r>
          </a:p>
        </p:txBody>
      </p:sp>
    </p:spTree>
    <p:extLst>
      <p:ext uri="{BB962C8B-B14F-4D97-AF65-F5344CB8AC3E}">
        <p14:creationId xmlns:p14="http://schemas.microsoft.com/office/powerpoint/2010/main" val="2695210880"/>
      </p:ext>
    </p:extLst>
  </p:cSld>
  <p:clrMapOvr>
    <a:masterClrMapping/>
  </p:clrMapOvr>
  <p:transition>
    <p:pull di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12268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product space defines the domain of products that will satisfy all constraints on the solution</a:t>
            </a:r>
          </a:p>
          <a:p>
            <a:r>
              <a:rPr lang="en-US" sz="2200" dirty="0">
                <a:solidFill>
                  <a:srgbClr val="FFC000"/>
                </a:solidFill>
                <a:latin typeface="Arial" pitchFamily="34" charset="0"/>
                <a:cs typeface="Arial" pitchFamily="34" charset="0"/>
              </a:rPr>
              <a:t> </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Within this domain, any product would be acceptable: Each would exhibit different external behavior but all would satisfy all constraints</a:t>
            </a:r>
          </a:p>
          <a:p>
            <a:r>
              <a:rPr lang="en-US" sz="2200" dirty="0">
                <a:solidFill>
                  <a:srgbClr val="FFC000"/>
                </a:solidFill>
                <a:latin typeface="Arial" pitchFamily="34" charset="0"/>
                <a:cs typeface="Arial" pitchFamily="34" charset="0"/>
              </a:rPr>
              <a:t> </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Sources of constraints may include:</a:t>
            </a:r>
          </a:p>
          <a:p>
            <a:pPr marL="800100" lvl="1" indent="-342900">
              <a:buFont typeface="Arial" panose="020B0604020202020204" pitchFamily="34" charset="0"/>
              <a:buChar char="•"/>
            </a:pPr>
            <a:r>
              <a:rPr lang="en-US" sz="2000" dirty="0">
                <a:latin typeface="Arial" pitchFamily="34" charset="0"/>
                <a:cs typeface="Arial" pitchFamily="34" charset="0"/>
              </a:rPr>
              <a:t>Users</a:t>
            </a:r>
            <a:r>
              <a:rPr lang="en-US" sz="2000" dirty="0">
                <a:solidFill>
                  <a:srgbClr val="FFC000"/>
                </a:solidFill>
                <a:latin typeface="Arial" pitchFamily="34" charset="0"/>
                <a:cs typeface="Arial" pitchFamily="34" charset="0"/>
              </a:rPr>
              <a:t> decide what they need rather than what they want</a:t>
            </a:r>
          </a:p>
          <a:p>
            <a:pPr marL="800100" lvl="1" indent="-342900">
              <a:buFont typeface="Arial" panose="020B0604020202020204" pitchFamily="34" charset="0"/>
              <a:buChar char="•"/>
            </a:pPr>
            <a:r>
              <a:rPr lang="en-US" sz="2000" dirty="0">
                <a:latin typeface="Arial" pitchFamily="34" charset="0"/>
                <a:cs typeface="Arial" pitchFamily="34" charset="0"/>
              </a:rPr>
              <a:t>Customers</a:t>
            </a:r>
            <a:r>
              <a:rPr lang="en-US" sz="2000" dirty="0">
                <a:solidFill>
                  <a:srgbClr val="FFC000"/>
                </a:solidFill>
                <a:latin typeface="Arial" pitchFamily="34" charset="0"/>
                <a:cs typeface="Arial" pitchFamily="34" charset="0"/>
              </a:rPr>
              <a:t> often stress financial factors over function</a:t>
            </a:r>
          </a:p>
          <a:p>
            <a:pPr marL="800100" lvl="1" indent="-342900">
              <a:buFont typeface="Arial" panose="020B0604020202020204" pitchFamily="34" charset="0"/>
              <a:buChar char="•"/>
            </a:pPr>
            <a:r>
              <a:rPr lang="en-US" sz="2000" dirty="0">
                <a:latin typeface="Arial" pitchFamily="34" charset="0"/>
                <a:cs typeface="Arial" pitchFamily="34" charset="0"/>
              </a:rPr>
              <a:t>Developers</a:t>
            </a:r>
            <a:r>
              <a:rPr lang="en-US" sz="2000" dirty="0">
                <a:solidFill>
                  <a:srgbClr val="FFC000"/>
                </a:solidFill>
                <a:latin typeface="Arial" pitchFamily="34" charset="0"/>
                <a:cs typeface="Arial" pitchFamily="34" charset="0"/>
              </a:rPr>
              <a:t> tradeoff customer satisfaction v. revenue gain</a:t>
            </a:r>
          </a:p>
          <a:p>
            <a:pPr marL="800100" lvl="1" indent="-342900">
              <a:buFont typeface="Arial" panose="020B0604020202020204" pitchFamily="34" charset="0"/>
              <a:buChar char="•"/>
            </a:pPr>
            <a:r>
              <a:rPr lang="en-US" sz="2000" dirty="0">
                <a:latin typeface="Arial" pitchFamily="34" charset="0"/>
                <a:cs typeface="Arial" pitchFamily="34" charset="0"/>
              </a:rPr>
              <a:t>Technology</a:t>
            </a:r>
            <a:r>
              <a:rPr lang="en-US" sz="2000" dirty="0">
                <a:solidFill>
                  <a:srgbClr val="FFC000"/>
                </a:solidFill>
                <a:latin typeface="Arial" pitchFamily="34" charset="0"/>
                <a:cs typeface="Arial" pitchFamily="34" charset="0"/>
              </a:rPr>
              <a:t> solution requires leading the target</a:t>
            </a:r>
          </a:p>
          <a:p>
            <a:pPr marL="800100" lvl="1" indent="-342900">
              <a:buFont typeface="Arial" panose="020B0604020202020204" pitchFamily="34" charset="0"/>
              <a:buChar char="•"/>
            </a:pPr>
            <a:r>
              <a:rPr lang="en-US" sz="2000" dirty="0">
                <a:latin typeface="Arial" pitchFamily="34" charset="0"/>
                <a:cs typeface="Arial" pitchFamily="34" charset="0"/>
              </a:rPr>
              <a:t>Laws</a:t>
            </a:r>
            <a:r>
              <a:rPr lang="en-US" sz="2000" dirty="0">
                <a:solidFill>
                  <a:srgbClr val="FFC000"/>
                </a:solidFill>
                <a:latin typeface="Arial" pitchFamily="34" charset="0"/>
                <a:cs typeface="Arial" pitchFamily="34" charset="0"/>
              </a:rPr>
              <a:t> violations will produce unacceptable solutions</a:t>
            </a:r>
          </a:p>
          <a:p>
            <a:pPr marL="800100" lvl="1" indent="-342900">
              <a:buFont typeface="Arial" panose="020B0604020202020204" pitchFamily="34" charset="0"/>
              <a:buChar char="•"/>
            </a:pPr>
            <a:r>
              <a:rPr lang="en-US" sz="2000" dirty="0">
                <a:latin typeface="Arial" pitchFamily="34" charset="0"/>
                <a:cs typeface="Arial" pitchFamily="34" charset="0"/>
              </a:rPr>
              <a:t>Standards</a:t>
            </a:r>
            <a:r>
              <a:rPr lang="en-US" sz="2000" dirty="0">
                <a:solidFill>
                  <a:srgbClr val="FFC000"/>
                </a:solidFill>
                <a:latin typeface="Arial" pitchFamily="34" charset="0"/>
                <a:cs typeface="Arial" pitchFamily="34" charset="0"/>
              </a:rPr>
              <a:t> violations could produce unacceptable solutions</a:t>
            </a: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Problem Analysis Components</a:t>
            </a:r>
          </a:p>
        </p:txBody>
      </p:sp>
    </p:spTree>
    <p:extLst>
      <p:ext uri="{BB962C8B-B14F-4D97-AF65-F5344CB8AC3E}">
        <p14:creationId xmlns:p14="http://schemas.microsoft.com/office/powerpoint/2010/main" val="3662544296"/>
      </p:ext>
    </p:extLst>
  </p:cSld>
  <p:clrMapOvr>
    <a:masterClrMapping/>
  </p:clrMapOvr>
  <p:transition>
    <p:pull di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405908"/>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In actuality the usual result of constraint identification is negative problem space; both can't fit the same project... e.g., </a:t>
            </a:r>
            <a:r>
              <a:rPr lang="en-US" sz="2200" dirty="0">
                <a:latin typeface="Arial" pitchFamily="34" charset="0"/>
                <a:cs typeface="Arial" pitchFamily="34" charset="0"/>
              </a:rPr>
              <a:t>the desired technology costs too much)</a:t>
            </a:r>
          </a:p>
          <a:p>
            <a:r>
              <a:rPr lang="en-US" sz="2200" dirty="0">
                <a:solidFill>
                  <a:srgbClr val="FFC000"/>
                </a:solidFill>
                <a:latin typeface="Arial" pitchFamily="34" charset="0"/>
                <a:cs typeface="Arial" pitchFamily="34" charset="0"/>
              </a:rPr>
              <a:t> </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So the real task of problem analysis is to perform tradeoffs...  </a:t>
            </a:r>
            <a:r>
              <a:rPr lang="en-US" sz="2200" dirty="0">
                <a:latin typeface="Arial" pitchFamily="34" charset="0"/>
                <a:cs typeface="Arial" pitchFamily="34" charset="0"/>
              </a:rPr>
              <a:t>e.g. relax one constraint to accommodate another. . .if we leave out this function we can afford the system</a:t>
            </a: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Problem Analysis Components</a:t>
            </a:r>
          </a:p>
        </p:txBody>
      </p:sp>
    </p:spTree>
    <p:extLst>
      <p:ext uri="{BB962C8B-B14F-4D97-AF65-F5344CB8AC3E}">
        <p14:creationId xmlns:p14="http://schemas.microsoft.com/office/powerpoint/2010/main" val="2110113648"/>
      </p:ext>
    </p:extLst>
  </p:cSld>
  <p:clrMapOvr>
    <a:masterClrMapping/>
  </p:clrMapOvr>
  <p:transition>
    <p:pull dir="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405908"/>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Because the SRS must define just </a:t>
            </a:r>
            <a:r>
              <a:rPr lang="en-US" sz="2200" dirty="0">
                <a:latin typeface="Arial" pitchFamily="34" charset="0"/>
                <a:cs typeface="Arial" pitchFamily="34" charset="0"/>
              </a:rPr>
              <a:t>one</a:t>
            </a:r>
            <a:r>
              <a:rPr lang="en-US" sz="2200" dirty="0">
                <a:solidFill>
                  <a:srgbClr val="FFC000"/>
                </a:solidFill>
                <a:latin typeface="Arial" pitchFamily="34" charset="0"/>
                <a:cs typeface="Arial" pitchFamily="34" charset="0"/>
              </a:rPr>
              <a:t> set of external behaviors </a:t>
            </a:r>
          </a:p>
          <a:p>
            <a:pPr marL="800100" lvl="1" indent="-342900">
              <a:buFont typeface="Arial" panose="020B0604020202020204" pitchFamily="34" charset="0"/>
              <a:buChar char="•"/>
            </a:pPr>
            <a:r>
              <a:rPr lang="en-US" sz="2200" b="1" dirty="0">
                <a:solidFill>
                  <a:srgbClr val="FFC000"/>
                </a:solidFill>
                <a:latin typeface="Arial" pitchFamily="34" charset="0"/>
                <a:cs typeface="Arial" pitchFamily="34" charset="0"/>
              </a:rPr>
              <a:t>It must boil the product space down to just one single option</a:t>
            </a:r>
          </a:p>
          <a:p>
            <a:r>
              <a:rPr lang="en-US" sz="2200" dirty="0">
                <a:solidFill>
                  <a:srgbClr val="FFC000"/>
                </a:solidFill>
                <a:latin typeface="Arial" pitchFamily="34" charset="0"/>
                <a:cs typeface="Arial" pitchFamily="34" charset="0"/>
              </a:rPr>
              <a:t> </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common approach to this is old fashioned systems analysis</a:t>
            </a:r>
          </a:p>
          <a:p>
            <a:pPr marL="800100" lvl="1" indent="-342900">
              <a:buFont typeface="Arial" panose="020B0604020202020204" pitchFamily="34" charset="0"/>
              <a:buChar char="•"/>
            </a:pPr>
            <a:r>
              <a:rPr lang="en-US" sz="2200" b="1" dirty="0">
                <a:solidFill>
                  <a:srgbClr val="FFC000"/>
                </a:solidFill>
                <a:latin typeface="Arial" pitchFamily="34" charset="0"/>
                <a:cs typeface="Arial" pitchFamily="34" charset="0"/>
              </a:rPr>
              <a:t>talk to users</a:t>
            </a:r>
          </a:p>
          <a:p>
            <a:pPr marL="800100" lvl="1" indent="-342900">
              <a:buFont typeface="Arial" panose="020B0604020202020204" pitchFamily="34" charset="0"/>
              <a:buChar char="•"/>
            </a:pPr>
            <a:r>
              <a:rPr lang="en-US" sz="2200" b="1" dirty="0">
                <a:solidFill>
                  <a:srgbClr val="FFC000"/>
                </a:solidFill>
                <a:latin typeface="Arial" pitchFamily="34" charset="0"/>
                <a:cs typeface="Arial" pitchFamily="34" charset="0"/>
              </a:rPr>
              <a:t>observe users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use of prototypes with users may also expedite this</a:t>
            </a: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Problem Analysis Components</a:t>
            </a:r>
          </a:p>
        </p:txBody>
      </p:sp>
    </p:spTree>
    <p:extLst>
      <p:ext uri="{BB962C8B-B14F-4D97-AF65-F5344CB8AC3E}">
        <p14:creationId xmlns:p14="http://schemas.microsoft.com/office/powerpoint/2010/main" val="367335050"/>
      </p:ext>
    </p:extLst>
  </p:cSld>
  <p:clrMapOvr>
    <a:masterClrMapping/>
  </p:clrMapOvr>
  <p:transition>
    <p:pull di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405908"/>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underlying principles (components) of problem analysis are: </a:t>
            </a:r>
          </a:p>
          <a:p>
            <a:pPr marL="800100" lvl="1" indent="-342900">
              <a:buFont typeface="Arial" panose="020B0604020202020204" pitchFamily="34" charset="0"/>
              <a:buChar char="•"/>
            </a:pPr>
            <a:r>
              <a:rPr lang="en-US" sz="2200" dirty="0">
                <a:latin typeface="Arial" pitchFamily="34" charset="0"/>
                <a:cs typeface="Arial" pitchFamily="34" charset="0"/>
              </a:rPr>
              <a:t>partitioning - decomposition into hierarchy of parts </a:t>
            </a:r>
          </a:p>
          <a:p>
            <a:pPr marL="800100" lvl="1" indent="-342900">
              <a:buFont typeface="Arial" panose="020B0604020202020204" pitchFamily="34" charset="0"/>
              <a:buChar char="•"/>
            </a:pPr>
            <a:r>
              <a:rPr lang="en-US" sz="2200" dirty="0">
                <a:latin typeface="Arial" pitchFamily="34" charset="0"/>
                <a:cs typeface="Arial" pitchFamily="34" charset="0"/>
              </a:rPr>
              <a:t>abstraction  - portraying parts using only relevant details  </a:t>
            </a:r>
          </a:p>
          <a:p>
            <a:r>
              <a:rPr lang="en-US" sz="2200" dirty="0">
                <a:solidFill>
                  <a:srgbClr val="FFC000"/>
                </a:solidFill>
                <a:latin typeface="Arial" pitchFamily="34" charset="0"/>
                <a:cs typeface="Arial" pitchFamily="34" charset="0"/>
              </a:rPr>
              <a:t> </a:t>
            </a:r>
          </a:p>
          <a:p>
            <a:pPr marL="342900" indent="-342900">
              <a:buFont typeface="Arial" panose="020B0604020202020204" pitchFamily="34" charset="0"/>
              <a:buChar char="•"/>
            </a:pPr>
            <a:r>
              <a:rPr lang="en-US" sz="2200" dirty="0">
                <a:latin typeface="Arial" pitchFamily="34" charset="0"/>
                <a:cs typeface="Arial" pitchFamily="34" charset="0"/>
              </a:rPr>
              <a:t>Partitioning</a:t>
            </a:r>
            <a:r>
              <a:rPr lang="en-US" sz="2200" dirty="0">
                <a:solidFill>
                  <a:srgbClr val="FFC000"/>
                </a:solidFill>
                <a:latin typeface="Arial" pitchFamily="34" charset="0"/>
                <a:cs typeface="Arial" pitchFamily="34" charset="0"/>
              </a:rPr>
              <a:t>—defines the: structural relationships between objects, tasks, functions, and/or data</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Because there are so many levels of detail in even the simplest system, a framework is required to organize all of that information</a:t>
            </a:r>
          </a:p>
          <a:p>
            <a:pPr marL="800100" lvl="1" indent="-342900">
              <a:buFont typeface="Arial" panose="020B0604020202020204" pitchFamily="34" charset="0"/>
              <a:buChar char="•"/>
            </a:pPr>
            <a:r>
              <a:rPr lang="en-US" sz="2200" b="1" dirty="0">
                <a:solidFill>
                  <a:srgbClr val="FFC000"/>
                </a:solidFill>
                <a:latin typeface="Arial" pitchFamily="34" charset="0"/>
                <a:cs typeface="Arial" pitchFamily="34" charset="0"/>
              </a:rPr>
              <a:t>sometimes this framework is called a knowledge structure </a:t>
            </a: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Problem Analysis Primitives</a:t>
            </a:r>
          </a:p>
        </p:txBody>
      </p:sp>
    </p:spTree>
    <p:extLst>
      <p:ext uri="{BB962C8B-B14F-4D97-AF65-F5344CB8AC3E}">
        <p14:creationId xmlns:p14="http://schemas.microsoft.com/office/powerpoint/2010/main" val="947483425"/>
      </p:ext>
    </p:extLst>
  </p:cSld>
  <p:clrMapOvr>
    <a:masterClrMapping/>
  </p:clrMapOvr>
  <p:transition>
    <p:pull dir="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050618"/>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structure is devised using a formal partitioning technique</a:t>
            </a:r>
          </a:p>
          <a:p>
            <a:pPr marL="800100" lvl="1" indent="-342900">
              <a:buFont typeface="Arial" panose="020B0604020202020204" pitchFamily="34" charset="0"/>
              <a:buChar char="•"/>
            </a:pPr>
            <a:r>
              <a:rPr lang="en-US" sz="2200" b="1" dirty="0">
                <a:solidFill>
                  <a:srgbClr val="FFC000"/>
                </a:solidFill>
                <a:latin typeface="Arial" pitchFamily="34" charset="0"/>
                <a:cs typeface="Arial" pitchFamily="34" charset="0"/>
              </a:rPr>
              <a:t>it is formulated top-down or bottom-up (usually top-down)</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There are two main streams of thought on partitioning methods</a:t>
            </a:r>
          </a:p>
          <a:p>
            <a:pPr marL="800100" lvl="1" indent="-342900">
              <a:buFont typeface="Arial" panose="020B0604020202020204" pitchFamily="34" charset="0"/>
              <a:buChar char="•"/>
            </a:pPr>
            <a:r>
              <a:rPr lang="en-US" sz="2200" dirty="0">
                <a:latin typeface="Arial" pitchFamily="34" charset="0"/>
                <a:cs typeface="Arial" pitchFamily="34" charset="0"/>
              </a:rPr>
              <a:t>function oriented analysis</a:t>
            </a:r>
          </a:p>
          <a:p>
            <a:pPr marL="800100" lvl="1" indent="-342900">
              <a:buFont typeface="Arial" panose="020B0604020202020204" pitchFamily="34" charset="0"/>
              <a:buChar char="•"/>
            </a:pPr>
            <a:r>
              <a:rPr lang="en-US" sz="2200" dirty="0">
                <a:latin typeface="Arial" pitchFamily="34" charset="0"/>
                <a:cs typeface="Arial" pitchFamily="34" charset="0"/>
              </a:rPr>
              <a:t>object oriented analysis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In </a:t>
            </a:r>
            <a:r>
              <a:rPr lang="en-US" sz="2200" dirty="0">
                <a:latin typeface="Arial" pitchFamily="34" charset="0"/>
                <a:cs typeface="Arial" pitchFamily="34" charset="0"/>
              </a:rPr>
              <a:t>function oriented analysis </a:t>
            </a:r>
            <a:r>
              <a:rPr lang="en-US" sz="2200" dirty="0">
                <a:solidFill>
                  <a:srgbClr val="FFC000"/>
                </a:solidFill>
                <a:latin typeface="Arial" pitchFamily="34" charset="0"/>
                <a:cs typeface="Arial" pitchFamily="34" charset="0"/>
              </a:rPr>
              <a:t>the focus is on identifying the exact set of functions required to solve a given problem</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 </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Analysis deals with the identification of </a:t>
            </a:r>
            <a:r>
              <a:rPr lang="en-US" sz="2200" dirty="0">
                <a:latin typeface="Arial" pitchFamily="34" charset="0"/>
                <a:cs typeface="Arial" pitchFamily="34" charset="0"/>
              </a:rPr>
              <a:t>functions</a:t>
            </a:r>
            <a:r>
              <a:rPr lang="en-US" sz="2200" dirty="0">
                <a:solidFill>
                  <a:srgbClr val="FFC000"/>
                </a:solidFill>
                <a:latin typeface="Arial" pitchFamily="34" charset="0"/>
                <a:cs typeface="Arial" pitchFamily="34" charset="0"/>
              </a:rPr>
              <a:t> and the data or </a:t>
            </a:r>
            <a:r>
              <a:rPr lang="en-US" sz="2200" dirty="0">
                <a:latin typeface="Arial" pitchFamily="34" charset="0"/>
                <a:cs typeface="Arial" pitchFamily="34" charset="0"/>
              </a:rPr>
              <a:t>control flows </a:t>
            </a:r>
            <a:r>
              <a:rPr lang="en-US" sz="2200" dirty="0">
                <a:solidFill>
                  <a:srgbClr val="FFC000"/>
                </a:solidFill>
                <a:latin typeface="Arial" pitchFamily="34" charset="0"/>
                <a:cs typeface="Arial" pitchFamily="34" charset="0"/>
              </a:rPr>
              <a:t>between them </a:t>
            </a:r>
            <a:endParaRPr lang="en-US" sz="2200" b="1"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Problem Analysis Primitives</a:t>
            </a:r>
          </a:p>
        </p:txBody>
      </p:sp>
    </p:spTree>
    <p:extLst>
      <p:ext uri="{BB962C8B-B14F-4D97-AF65-F5344CB8AC3E}">
        <p14:creationId xmlns:p14="http://schemas.microsoft.com/office/powerpoint/2010/main" val="1825008266"/>
      </p:ext>
    </p:extLst>
  </p:cSld>
  <p:clrMapOvr>
    <a:masterClrMapping/>
  </p:clrMapOvr>
  <p:transition>
    <p:pull dir="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15207" y="1302335"/>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With </a:t>
            </a:r>
            <a:r>
              <a:rPr lang="en-US" sz="2200" dirty="0">
                <a:latin typeface="Arial" pitchFamily="34" charset="0"/>
                <a:cs typeface="Arial" pitchFamily="34" charset="0"/>
              </a:rPr>
              <a:t>object orientation </a:t>
            </a:r>
            <a:r>
              <a:rPr lang="en-US" sz="2200" dirty="0">
                <a:solidFill>
                  <a:srgbClr val="FFC000"/>
                </a:solidFill>
                <a:latin typeface="Arial" pitchFamily="34" charset="0"/>
                <a:cs typeface="Arial" pitchFamily="34" charset="0"/>
              </a:rPr>
              <a:t>the problem is analyzed based on the definition of a complete set of the component entities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Most of the analysis deals with the definition of objects, their attributes and the inter-relationship between objects</a:t>
            </a:r>
          </a:p>
          <a:p>
            <a:r>
              <a:rPr lang="en-US" sz="2200" dirty="0">
                <a:solidFill>
                  <a:srgbClr val="FFC000"/>
                </a:solidFill>
                <a:latin typeface="Arial" pitchFamily="34" charset="0"/>
                <a:cs typeface="Arial" pitchFamily="34" charset="0"/>
              </a:rPr>
              <a:t> </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In both cases </a:t>
            </a:r>
            <a:r>
              <a:rPr lang="en-US" sz="2200" b="1" dirty="0">
                <a:solidFill>
                  <a:srgbClr val="FFC000"/>
                </a:solidFill>
                <a:latin typeface="Arial" pitchFamily="34" charset="0"/>
                <a:cs typeface="Arial" pitchFamily="34" charset="0"/>
              </a:rPr>
              <a:t>any</a:t>
            </a:r>
            <a:r>
              <a:rPr lang="en-US" sz="2200" dirty="0">
                <a:solidFill>
                  <a:srgbClr val="FFC000"/>
                </a:solidFill>
                <a:latin typeface="Arial" pitchFamily="34" charset="0"/>
                <a:cs typeface="Arial" pitchFamily="34" charset="0"/>
              </a:rPr>
              <a:t> of the subjects of analysis can be described at </a:t>
            </a:r>
            <a:r>
              <a:rPr lang="en-US" sz="2200" b="1" dirty="0">
                <a:solidFill>
                  <a:srgbClr val="FFC000"/>
                </a:solidFill>
                <a:latin typeface="Arial" pitchFamily="34" charset="0"/>
                <a:cs typeface="Arial" pitchFamily="34" charset="0"/>
              </a:rPr>
              <a:t>any</a:t>
            </a:r>
            <a:r>
              <a:rPr lang="en-US" sz="2200" dirty="0">
                <a:solidFill>
                  <a:srgbClr val="FFC000"/>
                </a:solidFill>
                <a:latin typeface="Arial" pitchFamily="34" charset="0"/>
                <a:cs typeface="Arial" pitchFamily="34" charset="0"/>
              </a:rPr>
              <a:t> level of detail:</a:t>
            </a:r>
          </a:p>
          <a:p>
            <a:pPr marL="800100" lvl="1" indent="-342900">
              <a:buFont typeface="Arial" panose="020B0604020202020204" pitchFamily="34" charset="0"/>
              <a:buChar char="•"/>
            </a:pPr>
            <a:r>
              <a:rPr lang="en-US" sz="2200" b="1" dirty="0">
                <a:solidFill>
                  <a:srgbClr val="FFC000"/>
                </a:solidFill>
                <a:latin typeface="Arial" pitchFamily="34" charset="0"/>
                <a:cs typeface="Arial" pitchFamily="34" charset="0"/>
              </a:rPr>
              <a:t>from the very abstract to </a:t>
            </a:r>
          </a:p>
          <a:p>
            <a:pPr marL="800100" lvl="1" indent="-342900">
              <a:buFont typeface="Arial" panose="020B0604020202020204" pitchFamily="34" charset="0"/>
              <a:buChar char="•"/>
            </a:pPr>
            <a:r>
              <a:rPr lang="en-US" sz="2200" b="1" dirty="0">
                <a:solidFill>
                  <a:srgbClr val="FFC000"/>
                </a:solidFill>
                <a:latin typeface="Arial" pitchFamily="34" charset="0"/>
                <a:cs typeface="Arial" pitchFamily="34" charset="0"/>
              </a:rPr>
              <a:t>the very specific</a:t>
            </a: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Problem Analysis Primitives</a:t>
            </a:r>
          </a:p>
        </p:txBody>
      </p:sp>
    </p:spTree>
    <p:extLst>
      <p:ext uri="{BB962C8B-B14F-4D97-AF65-F5344CB8AC3E}">
        <p14:creationId xmlns:p14="http://schemas.microsoft.com/office/powerpoint/2010/main" val="3469980828"/>
      </p:ext>
    </p:extLst>
  </p:cSld>
  <p:clrMapOvr>
    <a:masterClrMapping/>
  </p:clrMapOvr>
  <p:transition>
    <p:pull dir="d"/>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15207" y="1302335"/>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latin typeface="Arial" pitchFamily="34" charset="0"/>
                <a:cs typeface="Arial" pitchFamily="34" charset="0"/>
              </a:rPr>
              <a:t>Abstraction</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In practice, specifications function at 2 levels of abstraction</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the general definition of constraints and conditions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b="1" dirty="0">
                <a:solidFill>
                  <a:srgbClr val="FFC000"/>
                </a:solidFill>
                <a:latin typeface="Arial" pitchFamily="34" charset="0"/>
                <a:cs typeface="Arial" pitchFamily="34" charset="0"/>
              </a:rPr>
              <a:t>It is written by/for customer and supplier management </a:t>
            </a:r>
          </a:p>
          <a:p>
            <a:pPr marL="342900" indent="-342900">
              <a:buFont typeface="Arial" panose="020B0604020202020204" pitchFamily="34" charset="0"/>
              <a:buChar char="•"/>
            </a:pPr>
            <a:endParaRPr lang="en-US" sz="2200" b="1"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b="1" dirty="0">
                <a:solidFill>
                  <a:srgbClr val="FFC000"/>
                </a:solidFill>
                <a:latin typeface="Arial" pitchFamily="34" charset="0"/>
                <a:cs typeface="Arial" pitchFamily="34" charset="0"/>
              </a:rPr>
              <a:t>It is almost always written in natural language</a:t>
            </a:r>
          </a:p>
          <a:p>
            <a:pPr marL="342900" indent="-342900">
              <a:buFont typeface="Arial" panose="020B0604020202020204" pitchFamily="34" charset="0"/>
              <a:buChar char="•"/>
            </a:pPr>
            <a:endParaRPr lang="en-US" sz="2200" b="1"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b="1" dirty="0">
                <a:solidFill>
                  <a:srgbClr val="FFC000"/>
                </a:solidFill>
                <a:latin typeface="Arial" pitchFamily="34" charset="0"/>
                <a:cs typeface="Arial" pitchFamily="34" charset="0"/>
              </a:rPr>
              <a:t>It is usually called a </a:t>
            </a:r>
            <a:r>
              <a:rPr lang="en-US" sz="2200" b="1" dirty="0">
                <a:latin typeface="Arial" pitchFamily="34" charset="0"/>
                <a:cs typeface="Arial" pitchFamily="34" charset="0"/>
              </a:rPr>
              <a:t>requirements definition</a:t>
            </a: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Problem Analysis Primitives</a:t>
            </a:r>
          </a:p>
        </p:txBody>
      </p:sp>
    </p:spTree>
    <p:extLst>
      <p:ext uri="{BB962C8B-B14F-4D97-AF65-F5344CB8AC3E}">
        <p14:creationId xmlns:p14="http://schemas.microsoft.com/office/powerpoint/2010/main" val="1282490370"/>
      </p:ext>
    </p:extLst>
  </p:cSld>
  <p:clrMapOvr>
    <a:masterClrMapping/>
  </p:clrMapOvr>
  <p:transition>
    <p:pull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1" y="0"/>
            <a:ext cx="7619999"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marL="0" marR="0" lvl="0" indent="0" algn="ctr" defTabSz="10188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10" name="TextBox 9">
            <a:extLst>
              <a:ext uri="{FF2B5EF4-FFF2-40B4-BE49-F238E27FC236}">
                <a16:creationId xmlns:a16="http://schemas.microsoft.com/office/drawing/2014/main" id="{08741645-20D9-4DFD-801B-E7DC03D7E303}"/>
              </a:ext>
            </a:extLst>
          </p:cNvPr>
          <p:cNvSpPr txBox="1"/>
          <p:nvPr/>
        </p:nvSpPr>
        <p:spPr>
          <a:xfrm>
            <a:off x="1524001" y="986694"/>
            <a:ext cx="7619999" cy="595319"/>
          </a:xfrm>
          <a:prstGeom prst="rect">
            <a:avLst/>
          </a:prstGeom>
          <a:noFill/>
        </p:spPr>
        <p:txBody>
          <a:bodyPr wrap="square" lIns="101882" tIns="50941" rIns="101882" bIns="50941">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5092700" algn="r"/>
                <a:tab pos="6051550" algn="r"/>
              </a:tabLst>
              <a:defRPr/>
            </a:pPr>
            <a:r>
              <a:rPr kumimoji="0" lang="en-US" sz="3200" b="1" i="0" u="none" strike="noStrike" kern="1200" cap="none" spc="0" normalizeH="0" baseline="0" noProof="0" dirty="0">
                <a:ln>
                  <a:noFill/>
                </a:ln>
                <a:solidFill>
                  <a:srgbClr val="4F81BD"/>
                </a:solidFill>
                <a:effectLst/>
                <a:uLnTx/>
                <a:uFillTx/>
                <a:latin typeface="Arial" pitchFamily="34" charset="0"/>
                <a:ea typeface="+mn-ea"/>
                <a:cs typeface="Arial" pitchFamily="34" charset="0"/>
              </a:rPr>
              <a:t>Secure Acquisition </a:t>
            </a:r>
          </a:p>
        </p:txBody>
      </p:sp>
      <p:sp>
        <p:nvSpPr>
          <p:cNvPr id="11" name="Rectangle 3">
            <a:extLst>
              <a:ext uri="{FF2B5EF4-FFF2-40B4-BE49-F238E27FC236}">
                <a16:creationId xmlns:a16="http://schemas.microsoft.com/office/drawing/2014/main" id="{0F53CE62-3171-4E12-8F3B-44D192BE173F}"/>
              </a:ext>
            </a:extLst>
          </p:cNvPr>
          <p:cNvSpPr txBox="1">
            <a:spLocks/>
          </p:cNvSpPr>
          <p:nvPr/>
        </p:nvSpPr>
        <p:spPr bwMode="auto">
          <a:xfrm>
            <a:off x="1524001" y="1553935"/>
            <a:ext cx="7619999" cy="166339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fontScale="85000" lnSpcReduction="10000"/>
          </a:bodyPr>
          <a:lstStyle/>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33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Ensuring the Acquisition of Secure Software</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33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3300" b="1" i="0" u="none" strike="noStrike" kern="1200" cap="none" spc="0" normalizeH="0" baseline="0" noProof="0" dirty="0">
                <a:ln>
                  <a:noFill/>
                </a:ln>
                <a:solidFill>
                  <a:srgbClr val="4F81BD"/>
                </a:solidFill>
                <a:effectLst/>
                <a:uLnTx/>
                <a:uFillTx/>
                <a:latin typeface="Arial" pitchFamily="34" charset="0"/>
                <a:ea typeface="+mn-ea"/>
                <a:cs typeface="Arial" pitchFamily="34" charset="0"/>
              </a:rPr>
              <a:t>Unit 2-Specification Overview</a:t>
            </a:r>
            <a:endPar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8" name="Rectangle 3">
            <a:extLst>
              <a:ext uri="{FF2B5EF4-FFF2-40B4-BE49-F238E27FC236}">
                <a16:creationId xmlns:a16="http://schemas.microsoft.com/office/drawing/2014/main" id="{37B6B669-17FF-43DA-9FED-98989281EC75}"/>
              </a:ext>
            </a:extLst>
          </p:cNvPr>
          <p:cNvSpPr txBox="1">
            <a:spLocks/>
          </p:cNvSpPr>
          <p:nvPr/>
        </p:nvSpPr>
        <p:spPr bwMode="auto">
          <a:xfrm>
            <a:off x="1524001" y="3505200"/>
            <a:ext cx="7619999" cy="166339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Dan Shoemaker,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University of Detroit Mercy</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Anne Kohnke,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University of Detroit Mercy</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Nancy R. Mead,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Software Engineering Institute</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December 2019</a:t>
            </a:r>
            <a:endParaRPr kumimoji="0" lang="en-US" sz="32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9" name="Picture 8">
            <a:extLst>
              <a:ext uri="{FF2B5EF4-FFF2-40B4-BE49-F238E27FC236}">
                <a16:creationId xmlns:a16="http://schemas.microsoft.com/office/drawing/2014/main" id="{45210567-DAB1-4600-97EC-39280B8F98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15978" y="6271579"/>
            <a:ext cx="1831765" cy="351942"/>
          </a:xfrm>
          <a:prstGeom prst="rect">
            <a:avLst/>
          </a:prstGeom>
        </p:spPr>
      </p:pic>
    </p:spTree>
    <p:extLst>
      <p:ext uri="{BB962C8B-B14F-4D97-AF65-F5344CB8AC3E}">
        <p14:creationId xmlns:p14="http://schemas.microsoft.com/office/powerpoint/2010/main" val="1638905301"/>
      </p:ext>
    </p:extLst>
  </p:cSld>
  <p:clrMapOvr>
    <a:masterClrMapping/>
  </p:clrMapOvr>
  <p:transition>
    <p:pull dir="d"/>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15207" y="1302335"/>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precise definition for purposes of making a contract  between customer and supplier organizations including the abstract description of system behavior</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It serves as the basis for implementation</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It is always a product of formal techniques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It must be understandable to both technical staffs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It is called a </a:t>
            </a:r>
            <a:r>
              <a:rPr lang="en-US" sz="2200" dirty="0">
                <a:latin typeface="Arial" pitchFamily="34" charset="0"/>
                <a:cs typeface="Arial" pitchFamily="34" charset="0"/>
              </a:rPr>
              <a:t>requirements specification</a:t>
            </a:r>
          </a:p>
          <a:p>
            <a:pPr marL="800100" lvl="1"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end of this process is marked by the creation of the actual SRS document</a:t>
            </a:r>
          </a:p>
        </p:txBody>
      </p:sp>
      <p:sp>
        <p:nvSpPr>
          <p:cNvPr id="10" name="Title 1"/>
          <p:cNvSpPr>
            <a:spLocks noGrp="1"/>
          </p:cNvSpPr>
          <p:nvPr>
            <p:ph type="title"/>
          </p:nvPr>
        </p:nvSpPr>
        <p:spPr>
          <a:xfrm>
            <a:off x="1524002" y="381000"/>
            <a:ext cx="7619998" cy="609600"/>
          </a:xfrm>
        </p:spPr>
        <p:txBody>
          <a:bodyPr>
            <a:normAutofit/>
          </a:bodyPr>
          <a:lstStyle/>
          <a:p>
            <a:pPr>
              <a:tabLst>
                <a:tab pos="5092700" algn="r"/>
                <a:tab pos="6051550" algn="r"/>
              </a:tabLst>
            </a:pPr>
            <a:r>
              <a:rPr lang="en-US" dirty="0"/>
              <a:t>Problem Analysis Primitives</a:t>
            </a:r>
          </a:p>
        </p:txBody>
      </p:sp>
    </p:spTree>
    <p:extLst>
      <p:ext uri="{BB962C8B-B14F-4D97-AF65-F5344CB8AC3E}">
        <p14:creationId xmlns:p14="http://schemas.microsoft.com/office/powerpoint/2010/main" val="753657467"/>
      </p:ext>
    </p:extLst>
  </p:cSld>
  <p:clrMapOvr>
    <a:masterClrMapping/>
  </p:clrMapOvr>
  <p:transition>
    <p:pull dir="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15207" y="1302335"/>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Terminology can be confusing as each process stage has specifications associated with it</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For our purposes this framework can be organized into a top down series of five documents</a:t>
            </a:r>
          </a:p>
          <a:p>
            <a:r>
              <a:rPr lang="en-US" sz="2200" dirty="0">
                <a:solidFill>
                  <a:srgbClr val="FFC000"/>
                </a:solidFill>
                <a:latin typeface="Arial" pitchFamily="34" charset="0"/>
                <a:cs typeface="Arial" pitchFamily="34" charset="0"/>
              </a:rPr>
              <a:t> </a:t>
            </a:r>
          </a:p>
          <a:p>
            <a:pPr marL="342900" indent="-342900">
              <a:buFont typeface="Arial" panose="020B0604020202020204" pitchFamily="34" charset="0"/>
              <a:buChar char="•"/>
            </a:pPr>
            <a:r>
              <a:rPr lang="en-US" sz="2200" dirty="0">
                <a:latin typeface="Arial" pitchFamily="34" charset="0"/>
                <a:cs typeface="Arial" pitchFamily="34" charset="0"/>
              </a:rPr>
              <a:t>Needs assessment:</a:t>
            </a:r>
            <a:r>
              <a:rPr lang="en-US" sz="2200" dirty="0">
                <a:solidFill>
                  <a:srgbClr val="FFC000"/>
                </a:solidFill>
                <a:latin typeface="Arial" pitchFamily="34" charset="0"/>
                <a:cs typeface="Arial" pitchFamily="34" charset="0"/>
              </a:rPr>
              <a:t> business context, strategic goals, rationale</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latin typeface="Arial" pitchFamily="34" charset="0"/>
                <a:cs typeface="Arial" pitchFamily="34" charset="0"/>
              </a:rPr>
              <a:t>Customer/user (C) requirements</a:t>
            </a:r>
            <a:r>
              <a:rPr lang="en-US" sz="2200" dirty="0">
                <a:solidFill>
                  <a:srgbClr val="FFC000"/>
                </a:solidFill>
                <a:latin typeface="Arial" pitchFamily="34" charset="0"/>
                <a:cs typeface="Arial" pitchFamily="34" charset="0"/>
              </a:rPr>
              <a:t>... itemizes user services in natural language</a:t>
            </a: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The Software Specification Framework</a:t>
            </a:r>
          </a:p>
        </p:txBody>
      </p:sp>
    </p:spTree>
    <p:extLst>
      <p:ext uri="{BB962C8B-B14F-4D97-AF65-F5344CB8AC3E}">
        <p14:creationId xmlns:p14="http://schemas.microsoft.com/office/powerpoint/2010/main" val="2937206351"/>
      </p:ext>
    </p:extLst>
  </p:cSld>
  <p:clrMapOvr>
    <a:masterClrMapping/>
  </p:clrMapOvr>
  <p:transition>
    <p:pull dir="d"/>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15207" y="1302335"/>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latin typeface="Arial" pitchFamily="34" charset="0"/>
                <a:cs typeface="Arial" pitchFamily="34" charset="0"/>
              </a:rPr>
              <a:t>Developer (D) requirements</a:t>
            </a:r>
            <a:r>
              <a:rPr lang="en-US" sz="2200" dirty="0">
                <a:solidFill>
                  <a:srgbClr val="FFC000"/>
                </a:solidFill>
                <a:latin typeface="Arial" pitchFamily="34" charset="0"/>
                <a:cs typeface="Arial" pitchFamily="34" charset="0"/>
              </a:rPr>
              <a:t>.. defines functional and non-functional characteristics leading to...</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latin typeface="Arial" pitchFamily="34" charset="0"/>
                <a:cs typeface="Arial" pitchFamily="34" charset="0"/>
              </a:rPr>
              <a:t>Design specification</a:t>
            </a:r>
            <a:r>
              <a:rPr lang="en-US" sz="2200" dirty="0">
                <a:solidFill>
                  <a:srgbClr val="FFC000"/>
                </a:solidFill>
                <a:latin typeface="Arial" pitchFamily="34" charset="0"/>
                <a:cs typeface="Arial" pitchFamily="34" charset="0"/>
              </a:rPr>
              <a:t>... which defines the chosen solution</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latin typeface="Arial" pitchFamily="34" charset="0"/>
                <a:cs typeface="Arial" pitchFamily="34" charset="0"/>
              </a:rPr>
              <a:t>Code specification</a:t>
            </a:r>
            <a:r>
              <a:rPr lang="en-US" sz="2200" dirty="0">
                <a:solidFill>
                  <a:srgbClr val="FFC000"/>
                </a:solidFill>
                <a:latin typeface="Arial" pitchFamily="34" charset="0"/>
                <a:cs typeface="Arial" pitchFamily="34" charset="0"/>
              </a:rPr>
              <a:t>... which describes the implementation on the specific platform. It must be stated so that the design can be validated</a:t>
            </a: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The Software Specification Framework</a:t>
            </a:r>
          </a:p>
        </p:txBody>
      </p:sp>
    </p:spTree>
    <p:extLst>
      <p:ext uri="{BB962C8B-B14F-4D97-AF65-F5344CB8AC3E}">
        <p14:creationId xmlns:p14="http://schemas.microsoft.com/office/powerpoint/2010/main" val="775747653"/>
      </p:ext>
    </p:extLst>
  </p:cSld>
  <p:clrMapOvr>
    <a:masterClrMapping/>
  </p:clrMapOvr>
  <p:transition>
    <p:pull dir="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15207" y="1302335"/>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There may be variation, but all specifications must provide some information about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Purpose and contextual relationships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Content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Representation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Support</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r>
              <a:rPr lang="en-US" sz="2200" dirty="0">
                <a:latin typeface="Arial" pitchFamily="34" charset="0"/>
                <a:cs typeface="Arial" pitchFamily="34" charset="0"/>
              </a:rPr>
              <a:t>PURPOSE AND CONTEXT</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All of the important characteristics of a software product or process must be specified including:</a:t>
            </a: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Framework for Software Specifications</a:t>
            </a:r>
          </a:p>
        </p:txBody>
      </p:sp>
    </p:spTree>
    <p:extLst>
      <p:ext uri="{BB962C8B-B14F-4D97-AF65-F5344CB8AC3E}">
        <p14:creationId xmlns:p14="http://schemas.microsoft.com/office/powerpoint/2010/main" val="505910667"/>
      </p:ext>
    </p:extLst>
  </p:cSld>
  <p:clrMapOvr>
    <a:masterClrMapping/>
  </p:clrMapOvr>
  <p:transition>
    <p:pull dir="d"/>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03484" y="1130069"/>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latin typeface="Arial" pitchFamily="34" charset="0"/>
                <a:cs typeface="Arial" pitchFamily="34" charset="0"/>
              </a:rPr>
              <a:t>Product perspective: </a:t>
            </a:r>
            <a:r>
              <a:rPr lang="en-US" sz="2200" dirty="0">
                <a:solidFill>
                  <a:srgbClr val="FFC000"/>
                </a:solidFill>
                <a:latin typeface="Arial" pitchFamily="34" charset="0"/>
                <a:cs typeface="Arial" pitchFamily="34" charset="0"/>
              </a:rPr>
              <a:t>specifies the functional characteristics, usually includes:</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general description of the application (what’s provided)</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general description of the control flow (what must happen)  general description of the quality requirements (quality attributes required)</a:t>
            </a:r>
          </a:p>
          <a:p>
            <a:pPr marL="800100" lvl="1" indent="-342900">
              <a:buFont typeface="Arial" panose="020B0604020202020204" pitchFamily="34" charset="0"/>
              <a:buChar char="•"/>
            </a:pPr>
            <a:endParaRPr lang="en-US" sz="14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latin typeface="Arial" pitchFamily="34" charset="0"/>
                <a:cs typeface="Arial" pitchFamily="34" charset="0"/>
              </a:rPr>
              <a:t>Process perspective:</a:t>
            </a:r>
            <a:r>
              <a:rPr lang="en-US" sz="2200" dirty="0">
                <a:solidFill>
                  <a:srgbClr val="FFC000"/>
                </a:solidFill>
                <a:latin typeface="Arial" pitchFamily="34" charset="0"/>
                <a:cs typeface="Arial" pitchFamily="34" charset="0"/>
              </a:rPr>
              <a:t> itemizes the development process and  development model, including:</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the audience for the specification (who is it written for?)</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the specific representation mechanism used to define the requirements</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how products will be modified (e.g., configuration management)</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how products will be verified and validated</a:t>
            </a:r>
          </a:p>
          <a:p>
            <a:pPr marL="800100" lvl="1" indent="-342900">
              <a:buFont typeface="Arial" panose="020B0604020202020204" pitchFamily="34" charset="0"/>
              <a:buChar char="•"/>
            </a:pPr>
            <a:r>
              <a:rPr lang="en-US" sz="2000" dirty="0">
                <a:solidFill>
                  <a:srgbClr val="FFC000"/>
                </a:solidFill>
                <a:latin typeface="Arial" pitchFamily="34" charset="0"/>
                <a:cs typeface="Arial" pitchFamily="34" charset="0"/>
              </a:rPr>
              <a:t>how adherence to plans will be assured... e.g.  the SQA perspective</a:t>
            </a: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Framework for Software Specifications</a:t>
            </a:r>
          </a:p>
        </p:txBody>
      </p:sp>
    </p:spTree>
    <p:extLst>
      <p:ext uri="{BB962C8B-B14F-4D97-AF65-F5344CB8AC3E}">
        <p14:creationId xmlns:p14="http://schemas.microsoft.com/office/powerpoint/2010/main" val="2960341574"/>
      </p:ext>
    </p:extLst>
  </p:cSld>
  <p:clrMapOvr>
    <a:masterClrMapping/>
  </p:clrMapOvr>
  <p:transition>
    <p:pull dir="d"/>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03484" y="1130069"/>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200" dirty="0">
                <a:latin typeface="Arial" pitchFamily="34" charset="0"/>
                <a:cs typeface="Arial" pitchFamily="34" charset="0"/>
              </a:rPr>
              <a:t>CONTENT</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This describes all of the important aspects of the software to be produced and the attributes to be possessed by it</a:t>
            </a:r>
          </a:p>
          <a:p>
            <a:pPr marL="342900" indent="-342900">
              <a:buFont typeface="Arial" panose="020B0604020202020204" pitchFamily="34" charset="0"/>
              <a:buChar char="•"/>
            </a:pPr>
            <a:endParaRPr lang="en-US" sz="2200" dirty="0">
              <a:latin typeface="Arial" pitchFamily="34" charset="0"/>
              <a:cs typeface="Arial" pitchFamily="34" charset="0"/>
            </a:endParaRPr>
          </a:p>
          <a:p>
            <a:r>
              <a:rPr lang="en-US" sz="2200" dirty="0">
                <a:latin typeface="Arial" pitchFamily="34" charset="0"/>
                <a:cs typeface="Arial" pitchFamily="34" charset="0"/>
              </a:rPr>
              <a:t>Aspects</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There are four important aspects to this: </a:t>
            </a:r>
          </a:p>
          <a:p>
            <a:pPr marL="800100" lvl="1" indent="-342900">
              <a:buFont typeface="Arial" panose="020B0604020202020204" pitchFamily="34" charset="0"/>
              <a:buChar char="•"/>
            </a:pPr>
            <a:r>
              <a:rPr lang="en-US" sz="2200" b="1" dirty="0">
                <a:solidFill>
                  <a:srgbClr val="FFC000"/>
                </a:solidFill>
                <a:latin typeface="Arial" pitchFamily="34" charset="0"/>
                <a:cs typeface="Arial" pitchFamily="34" charset="0"/>
              </a:rPr>
              <a:t>Requirements (externally observable response to stimulus) </a:t>
            </a:r>
          </a:p>
          <a:p>
            <a:pPr marL="1257300" lvl="2" indent="-342900">
              <a:buFont typeface="Arial" panose="020B0604020202020204" pitchFamily="34" charset="0"/>
              <a:buChar char="•"/>
            </a:pPr>
            <a:r>
              <a:rPr lang="en-US" sz="2200" dirty="0">
                <a:solidFill>
                  <a:srgbClr val="FFC000"/>
                </a:solidFill>
                <a:latin typeface="Arial" pitchFamily="34" charset="0"/>
                <a:cs typeface="Arial" pitchFamily="34" charset="0"/>
              </a:rPr>
              <a:t>Functional behavior - response to specific inputs or 	</a:t>
            </a:r>
          </a:p>
          <a:p>
            <a:pPr marL="1257300" lvl="2" indent="-342900">
              <a:buFont typeface="Arial" panose="020B0604020202020204" pitchFamily="34" charset="0"/>
              <a:buChar char="•"/>
            </a:pPr>
            <a:r>
              <a:rPr lang="en-US" sz="2200" dirty="0">
                <a:solidFill>
                  <a:srgbClr val="FFC000"/>
                </a:solidFill>
                <a:latin typeface="Arial" pitchFamily="34" charset="0"/>
                <a:cs typeface="Arial" pitchFamily="34" charset="0"/>
              </a:rPr>
              <a:t>Non-functional behavior -  general characteristics</a:t>
            </a: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Framework for Software Specifications</a:t>
            </a:r>
          </a:p>
        </p:txBody>
      </p:sp>
    </p:spTree>
    <p:extLst>
      <p:ext uri="{BB962C8B-B14F-4D97-AF65-F5344CB8AC3E}">
        <p14:creationId xmlns:p14="http://schemas.microsoft.com/office/powerpoint/2010/main" val="3933290880"/>
      </p:ext>
    </p:extLst>
  </p:cSld>
  <p:clrMapOvr>
    <a:masterClrMapping/>
  </p:clrMapOvr>
  <p:transition>
    <p:pull dir="d"/>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331643"/>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latin typeface="Arial" pitchFamily="34" charset="0"/>
                <a:cs typeface="Arial" pitchFamily="34" charset="0"/>
              </a:rPr>
              <a:t>Interface requirements (boundary with environment)</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functional interface - specific set of functions provided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non-functional interface -  general constraints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 </a:t>
            </a:r>
            <a:r>
              <a:rPr lang="en-US" sz="2200" dirty="0">
                <a:latin typeface="Arial" pitchFamily="34" charset="0"/>
                <a:cs typeface="Arial" pitchFamily="34" charset="0"/>
              </a:rPr>
              <a:t>Flow (internal dynamics of the product)</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control flow 	</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data flow</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information flow</a:t>
            </a:r>
          </a:p>
          <a:p>
            <a:r>
              <a:rPr lang="en-US" sz="2200" dirty="0">
                <a:solidFill>
                  <a:srgbClr val="FFC000"/>
                </a:solidFill>
                <a:latin typeface="Arial" pitchFamily="34" charset="0"/>
                <a:cs typeface="Arial" pitchFamily="34" charset="0"/>
              </a:rPr>
              <a:t> </a:t>
            </a:r>
          </a:p>
          <a:p>
            <a:pPr marL="342900" indent="-342900">
              <a:buFont typeface="Arial" panose="020B0604020202020204" pitchFamily="34" charset="0"/>
              <a:buChar char="•"/>
            </a:pPr>
            <a:r>
              <a:rPr lang="en-US" sz="2200" dirty="0">
                <a:latin typeface="Arial" pitchFamily="34" charset="0"/>
                <a:cs typeface="Arial" pitchFamily="34" charset="0"/>
              </a:rPr>
              <a:t>Overall structure (organization into interacting parts)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general architecture (where complex) and interfaces</a:t>
            </a: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Framework for Software Specifications</a:t>
            </a:r>
          </a:p>
        </p:txBody>
      </p:sp>
    </p:spTree>
    <p:extLst>
      <p:ext uri="{BB962C8B-B14F-4D97-AF65-F5344CB8AC3E}">
        <p14:creationId xmlns:p14="http://schemas.microsoft.com/office/powerpoint/2010/main" val="805369490"/>
      </p:ext>
    </p:extLst>
  </p:cSld>
  <p:clrMapOvr>
    <a:masterClrMapping/>
  </p:clrMapOvr>
  <p:transition>
    <p:pull dir="d"/>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1" y="1331643"/>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latin typeface="Arial" pitchFamily="34" charset="0"/>
                <a:cs typeface="Arial" pitchFamily="34" charset="0"/>
              </a:rPr>
              <a:t>Attributes—</a:t>
            </a:r>
            <a:r>
              <a:rPr lang="en-US" sz="2200" dirty="0">
                <a:solidFill>
                  <a:srgbClr val="FFC000"/>
                </a:solidFill>
                <a:latin typeface="Arial" pitchFamily="34" charset="0"/>
                <a:cs typeface="Arial" pitchFamily="34" charset="0"/>
              </a:rPr>
              <a:t>Each aspect of the specification must display certain attributes in order to be deemed valid:</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correctness - requirements are satisfied</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completeness - all relevant information captured</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consistency - no contradictions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feasibility</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non-ambiguity - clear and precise with no alternatives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modularity</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Traceability</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modifiability</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verifiability</a:t>
            </a: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Framework for Software Specifications</a:t>
            </a:r>
          </a:p>
        </p:txBody>
      </p:sp>
    </p:spTree>
    <p:extLst>
      <p:ext uri="{BB962C8B-B14F-4D97-AF65-F5344CB8AC3E}">
        <p14:creationId xmlns:p14="http://schemas.microsoft.com/office/powerpoint/2010/main" val="478229802"/>
      </p:ext>
    </p:extLst>
  </p:cSld>
  <p:clrMapOvr>
    <a:masterClrMapping/>
  </p:clrMapOvr>
  <p:transition>
    <p:pull dir="d"/>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494691" y="1050618"/>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form of representation is defined by the model and language </a:t>
            </a:r>
          </a:p>
          <a:p>
            <a:pPr marL="800100" lvl="1" indent="-342900">
              <a:buFont typeface="Arial" panose="020B0604020202020204" pitchFamily="34" charset="0"/>
              <a:buChar char="•"/>
            </a:pPr>
            <a:r>
              <a:rPr lang="en-US" sz="2000" dirty="0">
                <a:latin typeface="Arial" pitchFamily="34" charset="0"/>
                <a:cs typeface="Arial" pitchFamily="34" charset="0"/>
              </a:rPr>
              <a:t>Model:</a:t>
            </a:r>
            <a:r>
              <a:rPr lang="en-US" sz="2000" dirty="0">
                <a:solidFill>
                  <a:srgbClr val="FFC000"/>
                </a:solidFill>
                <a:latin typeface="Arial" pitchFamily="34" charset="0"/>
                <a:cs typeface="Arial" pitchFamily="34" charset="0"/>
              </a:rPr>
              <a:t> This allows the formulation of the knowledge structure including all aspects of interest</a:t>
            </a:r>
          </a:p>
          <a:p>
            <a:pPr marL="800100" lvl="1" indent="-342900">
              <a:buFont typeface="Arial" panose="020B0604020202020204" pitchFamily="34" charset="0"/>
              <a:buChar char="•"/>
            </a:pPr>
            <a:r>
              <a:rPr lang="en-US" sz="2000" dirty="0">
                <a:latin typeface="Arial" pitchFamily="34" charset="0"/>
                <a:cs typeface="Arial" pitchFamily="34" charset="0"/>
              </a:rPr>
              <a:t>Language: </a:t>
            </a:r>
            <a:r>
              <a:rPr lang="en-US" sz="2000" dirty="0">
                <a:solidFill>
                  <a:srgbClr val="FFC000"/>
                </a:solidFill>
                <a:latin typeface="Arial" pitchFamily="34" charset="0"/>
                <a:cs typeface="Arial" pitchFamily="34" charset="0"/>
              </a:rPr>
              <a:t>This allows the presentation of specifications in a  fashion that satisfies the attribute list (above)</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r>
              <a:rPr lang="en-US" sz="2200" dirty="0">
                <a:latin typeface="Arial" pitchFamily="34" charset="0"/>
                <a:cs typeface="Arial" pitchFamily="34" charset="0"/>
              </a:rPr>
              <a:t>SUPPORT</a:t>
            </a:r>
            <a:r>
              <a:rPr lang="en-US" sz="2200" dirty="0">
                <a:solidFill>
                  <a:srgbClr val="FFC000"/>
                </a:solidFill>
                <a:latin typeface="Arial" pitchFamily="34" charset="0"/>
                <a:cs typeface="Arial" pitchFamily="34" charset="0"/>
              </a:rPr>
              <a:t> </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This requires a definition of methods and tools to be employed during the development process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Methods: Itemizes the formal methodology employed e.g., SQUARE</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Tools: Notifies the reader of any use of formal tools  e.g., CASE</a:t>
            </a:r>
          </a:p>
          <a:p>
            <a:pPr marL="800100" lvl="1"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Framework for Software Specifications</a:t>
            </a:r>
          </a:p>
        </p:txBody>
      </p:sp>
    </p:spTree>
    <p:extLst>
      <p:ext uri="{BB962C8B-B14F-4D97-AF65-F5344CB8AC3E}">
        <p14:creationId xmlns:p14="http://schemas.microsoft.com/office/powerpoint/2010/main" val="2821064736"/>
      </p:ext>
    </p:extLst>
  </p:cSld>
  <p:clrMapOvr>
    <a:masterClrMapping/>
  </p:clrMapOvr>
  <p:transition>
    <p:pull dir="d"/>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marL="0" marR="0" lvl="0" indent="0" algn="ctr" defTabSz="10188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 </a:t>
            </a: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110815" y="2046549"/>
            <a:ext cx="6853518" cy="2057398"/>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C000"/>
                </a:solidFill>
                <a:effectLst/>
                <a:uLnTx/>
                <a:uFillTx/>
                <a:latin typeface="Arial" pitchFamily="34" charset="0"/>
                <a:ea typeface="+mn-ea"/>
                <a:cs typeface="Arial" pitchFamily="34" charset="0"/>
              </a:rPr>
              <a:t>Questions?</a:t>
            </a:r>
          </a:p>
        </p:txBody>
      </p:sp>
      <p:pic>
        <p:nvPicPr>
          <p:cNvPr id="11" name="Picture 10">
            <a:extLst>
              <a:ext uri="{FF2B5EF4-FFF2-40B4-BE49-F238E27FC236}">
                <a16:creationId xmlns:a16="http://schemas.microsoft.com/office/drawing/2014/main" id="{E8742284-95F8-455B-A5E4-421FE1DE424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extLst>
      <p:ext uri="{BB962C8B-B14F-4D97-AF65-F5344CB8AC3E}">
        <p14:creationId xmlns:p14="http://schemas.microsoft.com/office/powerpoint/2010/main" val="2016215568"/>
      </p:ext>
    </p:extLst>
  </p:cSld>
  <p:clrMapOvr>
    <a:masterClrMapping/>
  </p:clrMapOvr>
  <p:transition>
    <p:pull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612804" y="1050618"/>
            <a:ext cx="7531196"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software that underpins critical infrastructure has to be secure.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Yet, historically it has been almost impossible to build secure software.  </a:t>
            </a:r>
          </a:p>
          <a:p>
            <a:r>
              <a:rPr lang="en-US" sz="2200" dirty="0">
                <a:solidFill>
                  <a:srgbClr val="FFC000"/>
                </a:solidFill>
                <a:latin typeface="Arial" pitchFamily="34" charset="0"/>
                <a:cs typeface="Arial" pitchFamily="34" charset="0"/>
              </a:rPr>
              <a:t> </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As a result, it is estimated that the exploitation of unsecured software costs the U.S. economy an average of $60 billion dollars per year (Newman, 2002)</a:t>
            </a:r>
          </a:p>
          <a:p>
            <a:r>
              <a:rPr lang="en-US" sz="2200" dirty="0">
                <a:solidFill>
                  <a:srgbClr val="FFC000"/>
                </a:solidFill>
                <a:latin typeface="Arial" pitchFamily="34" charset="0"/>
                <a:cs typeface="Arial" pitchFamily="34" charset="0"/>
              </a:rPr>
              <a:t> </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However, the real concern lies in the fact that the exploitation of a flaw in the software that underlies basic infrastructure services like power and communication could cause a significant disaster (Clark</a:t>
            </a:r>
            <a:r>
              <a:rPr lang="en-US" sz="2000" dirty="0">
                <a:solidFill>
                  <a:srgbClr val="FFC000"/>
                </a:solidFill>
                <a:latin typeface="Arial" pitchFamily="34" charset="0"/>
                <a:cs typeface="Arial" pitchFamily="34" charset="0"/>
              </a:rPr>
              <a:t>, 2007). </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The Software Process?</a:t>
            </a:r>
          </a:p>
        </p:txBody>
      </p:sp>
    </p:spTree>
  </p:cSld>
  <p:clrMapOvr>
    <a:masterClrMapping/>
  </p:clrMapOvr>
  <p:transition>
    <p:pull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1069" y="1219200"/>
            <a:ext cx="7619999"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U.S. Critical Infrastructure Taskforce sums up that likelihood in a single statement: “A digital disaster strikes some enterprise every day, [and] infrastructure disruptions have cascading impacts, multiplying their cyber and physical effects” (Clark, 2002, p. 6).</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Because of the key importance of practitioners trained in secure software, The National Strategy to Secure Cyberspace – Action/ Recommendation 2-14 has mandated the training of specialists in software assurance.</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That training starts with specification </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The Software Process?</a:t>
            </a:r>
          </a:p>
        </p:txBody>
      </p:sp>
    </p:spTree>
    <p:extLst>
      <p:ext uri="{BB962C8B-B14F-4D97-AF65-F5344CB8AC3E}">
        <p14:creationId xmlns:p14="http://schemas.microsoft.com/office/powerpoint/2010/main" val="1321048250"/>
      </p:ext>
    </p:extLst>
  </p:cSld>
  <p:clrMapOvr>
    <a:masterClrMapping/>
  </p:clrMapOvr>
  <p:transition>
    <p:pull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00555" y="1106623"/>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100" dirty="0">
                <a:solidFill>
                  <a:srgbClr val="FFC000"/>
                </a:solidFill>
                <a:latin typeface="Arial" pitchFamily="34" charset="0"/>
                <a:cs typeface="Arial" pitchFamily="34" charset="0"/>
              </a:rPr>
              <a:t>It is well recognized that requirements engineering is critical to the success of any major development project (Addison, 2000; </a:t>
            </a:r>
            <a:r>
              <a:rPr lang="en-US" sz="2100" dirty="0" err="1">
                <a:solidFill>
                  <a:srgbClr val="FFC000"/>
                </a:solidFill>
                <a:latin typeface="Arial" pitchFamily="34" charset="0"/>
                <a:cs typeface="Arial" pitchFamily="34" charset="0"/>
              </a:rPr>
              <a:t>Carr</a:t>
            </a:r>
            <a:r>
              <a:rPr lang="en-US" sz="2100" dirty="0">
                <a:solidFill>
                  <a:srgbClr val="FFC000"/>
                </a:solidFill>
                <a:latin typeface="Arial" pitchFamily="34" charset="0"/>
                <a:cs typeface="Arial" pitchFamily="34" charset="0"/>
              </a:rPr>
              <a:t>, 2000; Hecht, 2000; Mead, 2006; </a:t>
            </a:r>
            <a:r>
              <a:rPr lang="en-US" sz="2100" dirty="0" err="1">
                <a:solidFill>
                  <a:srgbClr val="FFC000"/>
                </a:solidFill>
                <a:latin typeface="Arial" pitchFamily="34" charset="0"/>
                <a:cs typeface="Arial" pitchFamily="34" charset="0"/>
              </a:rPr>
              <a:t>Palyagar</a:t>
            </a:r>
            <a:r>
              <a:rPr lang="en-US" sz="2100" dirty="0">
                <a:solidFill>
                  <a:srgbClr val="FFC000"/>
                </a:solidFill>
                <a:latin typeface="Arial" pitchFamily="34" charset="0"/>
                <a:cs typeface="Arial" pitchFamily="34" charset="0"/>
              </a:rPr>
              <a:t>, 2004). </a:t>
            </a:r>
          </a:p>
          <a:p>
            <a:pPr marL="342900" indent="-342900">
              <a:buFont typeface="Arial" panose="020B0604020202020204" pitchFamily="34" charset="0"/>
              <a:buChar char="•"/>
            </a:pPr>
            <a:endParaRPr lang="en-US" sz="21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100" dirty="0">
                <a:solidFill>
                  <a:srgbClr val="FFC000"/>
                </a:solidFill>
                <a:latin typeface="Arial" pitchFamily="34" charset="0"/>
                <a:cs typeface="Arial" pitchFamily="34" charset="0"/>
              </a:rPr>
              <a:t>Several authoritative studies have shown that requirements engineering defects cost 10 to 200 times as much to correct once fielded than if they were detected during requirements development (Boehm, 2001). </a:t>
            </a:r>
          </a:p>
          <a:p>
            <a:pPr marL="342900" indent="-342900">
              <a:buFont typeface="Arial" panose="020B0604020202020204" pitchFamily="34" charset="0"/>
              <a:buChar char="•"/>
            </a:pPr>
            <a:endParaRPr lang="en-US" sz="21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100" dirty="0">
                <a:solidFill>
                  <a:srgbClr val="FFC000"/>
                </a:solidFill>
                <a:latin typeface="Arial" pitchFamily="34" charset="0"/>
                <a:cs typeface="Arial" pitchFamily="34" charset="0"/>
              </a:rPr>
              <a:t>Other studies have shown that reworking requirements defects on most software development projects costs 40 to 50 percent of total project effort, and the percentage of defects originating during requirements engineering is estimated at more than 50 percent (McGibbon, 1999; Mead, 2005b). </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Why Are Requirements Important?</a:t>
            </a:r>
          </a:p>
        </p:txBody>
      </p:sp>
    </p:spTree>
    <p:extLst>
      <p:ext uri="{BB962C8B-B14F-4D97-AF65-F5344CB8AC3E}">
        <p14:creationId xmlns:p14="http://schemas.microsoft.com/office/powerpoint/2010/main" val="1303967587"/>
      </p:ext>
    </p:extLst>
  </p:cSld>
  <p:clrMapOvr>
    <a:masterClrMapping/>
  </p:clrMapOvr>
  <p:transition>
    <p:pull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4000" y="111009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The total percentage of project budget due to requirements defects is 25 to 40 percent (McGibbon, 1999; Mead, 2005).</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 recent study found that the return on investment when security analysis and secure engineering practices are introduced early in the development cycle ranges from 12 to 21 percent, with the highest rate of return occurring when the analysis is performed during application design (Soo </a:t>
            </a:r>
            <a:r>
              <a:rPr lang="en-US" sz="2200" dirty="0" err="1">
                <a:solidFill>
                  <a:srgbClr val="FFC000"/>
                </a:solidFill>
                <a:latin typeface="Arial" pitchFamily="34" charset="0"/>
                <a:cs typeface="Arial" pitchFamily="34" charset="0"/>
              </a:rPr>
              <a:t>Hoo</a:t>
            </a:r>
            <a:r>
              <a:rPr lang="en-US" sz="2200" dirty="0">
                <a:solidFill>
                  <a:srgbClr val="FFC000"/>
                </a:solidFill>
                <a:latin typeface="Arial" pitchFamily="34" charset="0"/>
                <a:cs typeface="Arial" pitchFamily="34" charset="0"/>
              </a:rPr>
              <a:t>, 2001). </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 </a:t>
            </a: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Thus the costs of poor security requirements show that even a small improvement in this area would provide a high value. </a:t>
            </a:r>
          </a:p>
          <a:p>
            <a:pPr lvl="1"/>
            <a:endParaRPr lang="en-US" sz="2000" dirty="0">
              <a:latin typeface="Arial" pitchFamily="34" charset="0"/>
              <a:cs typeface="Arial" pitchFamily="34" charset="0"/>
            </a:endParaRP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Why Are Requirements Important?</a:t>
            </a:r>
          </a:p>
        </p:txBody>
      </p:sp>
    </p:spTree>
    <p:extLst>
      <p:ext uri="{BB962C8B-B14F-4D97-AF65-F5344CB8AC3E}">
        <p14:creationId xmlns:p14="http://schemas.microsoft.com/office/powerpoint/2010/main" val="1695943203"/>
      </p:ext>
    </p:extLst>
  </p:cSld>
  <p:clrMapOvr>
    <a:masterClrMapping/>
  </p:clrMapOvr>
  <p:transition>
    <p:pull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38655" y="1405046"/>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According to an overwhelming number of studies (Addison, 2000; Boehm, 2001; </a:t>
            </a:r>
            <a:r>
              <a:rPr lang="en-US" sz="2200" dirty="0" err="1">
                <a:solidFill>
                  <a:srgbClr val="FFC000"/>
                </a:solidFill>
                <a:latin typeface="Arial" pitchFamily="34" charset="0"/>
                <a:cs typeface="Arial" pitchFamily="34" charset="0"/>
              </a:rPr>
              <a:t>Carr</a:t>
            </a:r>
            <a:r>
              <a:rPr lang="en-US" sz="2200" dirty="0">
                <a:solidFill>
                  <a:srgbClr val="FFC000"/>
                </a:solidFill>
                <a:latin typeface="Arial" pitchFamily="34" charset="0"/>
                <a:cs typeface="Arial" pitchFamily="34" charset="0"/>
              </a:rPr>
              <a:t>, 2000; Hecht, 2000; </a:t>
            </a:r>
            <a:r>
              <a:rPr lang="en-US" sz="2200" dirty="0" err="1">
                <a:solidFill>
                  <a:srgbClr val="FFC000"/>
                </a:solidFill>
                <a:latin typeface="Arial" pitchFamily="34" charset="0"/>
                <a:cs typeface="Arial" pitchFamily="34" charset="0"/>
              </a:rPr>
              <a:t>Lauesen</a:t>
            </a:r>
            <a:r>
              <a:rPr lang="en-US" sz="2200" dirty="0">
                <a:solidFill>
                  <a:srgbClr val="FFC000"/>
                </a:solidFill>
                <a:latin typeface="Arial" pitchFamily="34" charset="0"/>
                <a:cs typeface="Arial" pitchFamily="34" charset="0"/>
              </a:rPr>
              <a:t>, 2001; McGibbon, 1999; </a:t>
            </a:r>
            <a:r>
              <a:rPr lang="en-US" sz="2200" dirty="0" err="1">
                <a:solidFill>
                  <a:srgbClr val="FFC000"/>
                </a:solidFill>
                <a:latin typeface="Arial" pitchFamily="34" charset="0"/>
                <a:cs typeface="Arial" pitchFamily="34" charset="0"/>
              </a:rPr>
              <a:t>Palyagar</a:t>
            </a:r>
            <a:r>
              <a:rPr lang="en-US" sz="2200" dirty="0">
                <a:solidFill>
                  <a:srgbClr val="FFC000"/>
                </a:solidFill>
                <a:latin typeface="Arial" pitchFamily="34" charset="0"/>
                <a:cs typeface="Arial" pitchFamily="34" charset="0"/>
              </a:rPr>
              <a:t>, 2004b; to name a few) requirements problems are the number one cause of why projects</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are significantly over budget</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are significantly past schedule</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have significantly reduced scope</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deliver poor-quality applications</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are not significantly used once delivered</a:t>
            </a:r>
          </a:p>
          <a:p>
            <a:pPr marL="800100" lvl="1" indent="-342900">
              <a:buFont typeface="Arial" panose="020B0604020202020204" pitchFamily="34" charset="0"/>
              <a:buChar char="•"/>
            </a:pPr>
            <a:r>
              <a:rPr lang="en-US" sz="2200" dirty="0">
                <a:solidFill>
                  <a:srgbClr val="FFC000"/>
                </a:solidFill>
                <a:latin typeface="Arial" pitchFamily="34" charset="0"/>
                <a:cs typeface="Arial" pitchFamily="34" charset="0"/>
              </a:rPr>
              <a:t>are cancelled</a:t>
            </a:r>
          </a:p>
        </p:txBody>
      </p:sp>
      <p:sp>
        <p:nvSpPr>
          <p:cNvPr id="10" name="Title 1"/>
          <p:cNvSpPr>
            <a:spLocks noGrp="1"/>
          </p:cNvSpPr>
          <p:nvPr>
            <p:ph type="title"/>
          </p:nvPr>
        </p:nvSpPr>
        <p:spPr>
          <a:xfrm>
            <a:off x="1524002" y="381000"/>
            <a:ext cx="7619998" cy="609600"/>
          </a:xfrm>
        </p:spPr>
        <p:txBody>
          <a:bodyPr/>
          <a:lstStyle/>
          <a:p>
            <a:pPr>
              <a:tabLst>
                <a:tab pos="5092700" algn="r"/>
                <a:tab pos="6051550" algn="r"/>
              </a:tabLst>
            </a:pPr>
            <a:r>
              <a:rPr lang="en-US" dirty="0"/>
              <a:t>Why Are Requirements Important?</a:t>
            </a:r>
          </a:p>
        </p:txBody>
      </p:sp>
    </p:spTree>
    <p:extLst>
      <p:ext uri="{BB962C8B-B14F-4D97-AF65-F5344CB8AC3E}">
        <p14:creationId xmlns:p14="http://schemas.microsoft.com/office/powerpoint/2010/main" val="1565078684"/>
      </p:ext>
    </p:extLst>
  </p:cSld>
  <p:clrMapOvr>
    <a:masterClrMapping/>
  </p:clrMapOvr>
  <p:transition>
    <p:pull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2" y="0"/>
            <a:ext cx="7620000"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1" y="1083"/>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523999" y="1219200"/>
            <a:ext cx="7620000" cy="5071954"/>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Security requirements are often identified during the system life cycle. However, the requirements tend to be general specifications of the functions required, such as password protection, firewalls, and virus detection tools.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Often the security requirements are developed independently of the rest of the requirements engineering activity and hence are not integrated into the mainstream of the requirements activities. </a:t>
            </a:r>
          </a:p>
          <a:p>
            <a:pPr marL="342900" indent="-342900">
              <a:buFont typeface="Arial" panose="020B0604020202020204" pitchFamily="34" charset="0"/>
              <a:buChar char="•"/>
            </a:pPr>
            <a:endParaRPr lang="en-US" sz="2200" dirty="0">
              <a:solidFill>
                <a:srgbClr val="FFC000"/>
              </a:solidFill>
              <a:latin typeface="Arial" pitchFamily="34" charset="0"/>
              <a:cs typeface="Arial" pitchFamily="34" charset="0"/>
            </a:endParaRPr>
          </a:p>
          <a:p>
            <a:pPr marL="342900" indent="-342900">
              <a:buFont typeface="Arial" panose="020B0604020202020204" pitchFamily="34" charset="0"/>
              <a:buChar char="•"/>
            </a:pPr>
            <a:r>
              <a:rPr lang="en-US" sz="2200" dirty="0">
                <a:solidFill>
                  <a:srgbClr val="FFC000"/>
                </a:solidFill>
                <a:latin typeface="Arial" pitchFamily="34" charset="0"/>
                <a:cs typeface="Arial" pitchFamily="34" charset="0"/>
              </a:rPr>
              <a:t>As a result, security requirements that are specific to the system and that provide for protection of essential services and assets are often neglected. </a:t>
            </a:r>
          </a:p>
        </p:txBody>
      </p:sp>
      <p:sp>
        <p:nvSpPr>
          <p:cNvPr id="10" name="Title 1"/>
          <p:cNvSpPr>
            <a:spLocks noGrp="1"/>
          </p:cNvSpPr>
          <p:nvPr>
            <p:ph type="title"/>
          </p:nvPr>
        </p:nvSpPr>
        <p:spPr>
          <a:xfrm>
            <a:off x="1524002" y="381000"/>
            <a:ext cx="7619998" cy="609600"/>
          </a:xfrm>
        </p:spPr>
        <p:txBody>
          <a:bodyPr>
            <a:normAutofit fontScale="90000"/>
          </a:bodyPr>
          <a:lstStyle/>
          <a:p>
            <a:pPr>
              <a:tabLst>
                <a:tab pos="5092700" algn="r"/>
                <a:tab pos="6051550" algn="r"/>
              </a:tabLst>
            </a:pPr>
            <a:r>
              <a:rPr lang="en-US" dirty="0"/>
              <a:t>The Problem With Secure Requirements</a:t>
            </a:r>
          </a:p>
        </p:txBody>
      </p:sp>
    </p:spTree>
    <p:extLst>
      <p:ext uri="{BB962C8B-B14F-4D97-AF65-F5344CB8AC3E}">
        <p14:creationId xmlns:p14="http://schemas.microsoft.com/office/powerpoint/2010/main" val="107041138"/>
      </p:ext>
    </p:extLst>
  </p:cSld>
  <p:clrMapOvr>
    <a:masterClrMapping/>
  </p:clrMapOvr>
  <p:transition>
    <p:pull dir="d"/>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2781</Words>
  <Application>Microsoft Office PowerPoint</Application>
  <PresentationFormat>On-screen Show (4:3)</PresentationFormat>
  <Paragraphs>345</Paragraphs>
  <Slides>39</Slides>
  <Notes>39</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39</vt:i4>
      </vt:variant>
    </vt:vector>
  </HeadingPairs>
  <TitlesOfParts>
    <vt:vector size="44" baseType="lpstr">
      <vt:lpstr>Arial</vt:lpstr>
      <vt:lpstr>Calibri</vt:lpstr>
      <vt:lpstr>Times New Roman</vt:lpstr>
      <vt:lpstr>Office Theme</vt:lpstr>
      <vt:lpstr>1_Office Theme</vt:lpstr>
      <vt:lpstr>PowerPoint Presentation</vt:lpstr>
      <vt:lpstr>PowerPoint Presentation</vt:lpstr>
      <vt:lpstr>PowerPoint Presentation</vt:lpstr>
      <vt:lpstr>The Software Process?</vt:lpstr>
      <vt:lpstr>The Software Process?</vt:lpstr>
      <vt:lpstr>Why Are Requirements Important?</vt:lpstr>
      <vt:lpstr>Why Are Requirements Important?</vt:lpstr>
      <vt:lpstr>Why Are Requirements Important?</vt:lpstr>
      <vt:lpstr>The Problem With Secure Requirements</vt:lpstr>
      <vt:lpstr>The Problem With Secure Requirements</vt:lpstr>
      <vt:lpstr>The Problem With Secure Requirements</vt:lpstr>
      <vt:lpstr>The Problem With Secure Requirements</vt:lpstr>
      <vt:lpstr>Developing the  Software Requirements Specification  Introduction to the Process</vt:lpstr>
      <vt:lpstr>The Aim of This Session</vt:lpstr>
      <vt:lpstr>Summary of Last Session</vt:lpstr>
      <vt:lpstr>Summary of the Problem</vt:lpstr>
      <vt:lpstr>The Requirements Process</vt:lpstr>
      <vt:lpstr>Problem Analysis v. Product Description</vt:lpstr>
      <vt:lpstr>Problem Analysis v. Product Description</vt:lpstr>
      <vt:lpstr>Problem Analysis v. Product Description</vt:lpstr>
      <vt:lpstr>Problem Analysis v. Product Description</vt:lpstr>
      <vt:lpstr>Problem Analysis Components</vt:lpstr>
      <vt:lpstr>Problem Analysis Components</vt:lpstr>
      <vt:lpstr>Problem Analysis Components</vt:lpstr>
      <vt:lpstr>Problem Analysis Components</vt:lpstr>
      <vt:lpstr>Problem Analysis Primitives</vt:lpstr>
      <vt:lpstr>Problem Analysis Primitives</vt:lpstr>
      <vt:lpstr>Problem Analysis Primitives</vt:lpstr>
      <vt:lpstr>Problem Analysis Primitives</vt:lpstr>
      <vt:lpstr>Problem Analysis Primitives</vt:lpstr>
      <vt:lpstr>The Software Specification Framework</vt:lpstr>
      <vt:lpstr>The Software Specification Framework</vt:lpstr>
      <vt:lpstr>Framework for Software Specifications</vt:lpstr>
      <vt:lpstr>Framework for Software Specifications</vt:lpstr>
      <vt:lpstr>Framework for Software Specifications</vt:lpstr>
      <vt:lpstr>Framework for Software Specifications</vt:lpstr>
      <vt:lpstr>Framework for Software Specifications</vt:lpstr>
      <vt:lpstr>Framework for Software Specifications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 Shoemaker</dc:creator>
  <cp:lastModifiedBy>Anne Kohnke</cp:lastModifiedBy>
  <cp:revision>99</cp:revision>
  <dcterms:created xsi:type="dcterms:W3CDTF">2010-05-05T14:40:41Z</dcterms:created>
  <dcterms:modified xsi:type="dcterms:W3CDTF">2020-01-17T13:01:36Z</dcterms:modified>
</cp:coreProperties>
</file>